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7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3920"/>
    <a:srgbClr val="CF9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8"/>
    <p:restoredTop sz="94751"/>
  </p:normalViewPr>
  <p:slideViewPr>
    <p:cSldViewPr snapToGrid="0">
      <p:cViewPr varScale="1">
        <p:scale>
          <a:sx n="122" d="100"/>
          <a:sy n="122" d="100"/>
        </p:scale>
        <p:origin x="22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simd.ai/simd-ai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simd.ai/simd-ai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264C14-479C-49C7-AF6C-CAF478D891FD}" type="doc">
      <dgm:prSet loTypeId="urn:microsoft.com/office/officeart/2016/7/layout/Basic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58E85A-2F87-4B05-BDC6-18310CD0C728}">
      <dgm:prSet/>
      <dgm:spPr/>
      <dgm:t>
        <a:bodyPr/>
        <a:lstStyle/>
        <a:p>
          <a:r>
            <a:rPr lang="en-US" b="1" dirty="0"/>
            <a:t>SIMD difficulty: </a:t>
          </a:r>
        </a:p>
        <a:p>
          <a:r>
            <a:rPr lang="en-US" b="0" dirty="0"/>
            <a:t>In general, an optimization task is never easy, it requires a good understanding of the algorithm/function &amp; a lot of low-level programming knowledge</a:t>
          </a:r>
        </a:p>
      </dgm:t>
    </dgm:pt>
    <dgm:pt modelId="{52E3CB2F-5267-4C7F-B947-5A056036A756}" type="parTrans" cxnId="{A7A6E0CE-2343-45BE-968B-09A1FB140633}">
      <dgm:prSet/>
      <dgm:spPr/>
      <dgm:t>
        <a:bodyPr/>
        <a:lstStyle/>
        <a:p>
          <a:endParaRPr lang="en-US"/>
        </a:p>
      </dgm:t>
    </dgm:pt>
    <dgm:pt modelId="{7D8FE9B9-7DA7-441E-9D20-43F533A2194A}" type="sibTrans" cxnId="{A7A6E0CE-2343-45BE-968B-09A1FB140633}">
      <dgm:prSet/>
      <dgm:spPr/>
      <dgm:t>
        <a:bodyPr/>
        <a:lstStyle/>
        <a:p>
          <a:endParaRPr lang="en-US"/>
        </a:p>
      </dgm:t>
    </dgm:pt>
    <dgm:pt modelId="{112362FD-FD94-49DF-B182-FACBF15BA8BD}">
      <dgm:prSet/>
      <dgm:spPr/>
      <dgm:t>
        <a:bodyPr/>
        <a:lstStyle/>
        <a:p>
          <a:r>
            <a:rPr lang="en-US" b="1" dirty="0"/>
            <a:t>Differences in Architectures: </a:t>
          </a:r>
          <a:r>
            <a:rPr lang="en-US" b="0" dirty="0"/>
            <a:t>SIMD implementation differs between x86, ARM, RISC-V, etc., making the process difficult</a:t>
          </a:r>
        </a:p>
      </dgm:t>
    </dgm:pt>
    <dgm:pt modelId="{87B80842-6E8D-4A32-9E1D-C92076EC9893}" type="parTrans" cxnId="{7D33D40D-ED10-48EF-9FE8-6A557A4A8997}">
      <dgm:prSet/>
      <dgm:spPr/>
      <dgm:t>
        <a:bodyPr/>
        <a:lstStyle/>
        <a:p>
          <a:endParaRPr lang="en-US"/>
        </a:p>
      </dgm:t>
    </dgm:pt>
    <dgm:pt modelId="{595948D3-D2D3-4E30-A2D3-71687EB65AB2}" type="sibTrans" cxnId="{7D33D40D-ED10-48EF-9FE8-6A557A4A8997}">
      <dgm:prSet/>
      <dgm:spPr/>
      <dgm:t>
        <a:bodyPr/>
        <a:lstStyle/>
        <a:p>
          <a:endParaRPr lang="en-US"/>
        </a:p>
      </dgm:t>
    </dgm:pt>
    <dgm:pt modelId="{E46F193C-37BC-448D-BE72-BC1A92B354F9}">
      <dgm:prSet/>
      <dgm:spPr/>
      <dgm:t>
        <a:bodyPr/>
        <a:lstStyle/>
        <a:p>
          <a:r>
            <a:rPr lang="en-US" b="1" dirty="0"/>
            <a:t>Continuous Evolution: </a:t>
          </a:r>
          <a:r>
            <a:rPr lang="en-US" b="0" dirty="0"/>
            <a:t>Processors and computing units are constantly changing, resulting in the knowledge required for code optimization being constantly different.</a:t>
          </a:r>
        </a:p>
      </dgm:t>
    </dgm:pt>
    <dgm:pt modelId="{051CD627-0501-441C-B927-A269C2CFE299}" type="parTrans" cxnId="{C319C19E-D373-4188-A708-CF9AF7E28C9A}">
      <dgm:prSet/>
      <dgm:spPr/>
      <dgm:t>
        <a:bodyPr/>
        <a:lstStyle/>
        <a:p>
          <a:endParaRPr lang="en-US"/>
        </a:p>
      </dgm:t>
    </dgm:pt>
    <dgm:pt modelId="{4DB344F6-BDD8-4A51-BE22-685684C08CF6}" type="sibTrans" cxnId="{C319C19E-D373-4188-A708-CF9AF7E28C9A}">
      <dgm:prSet/>
      <dgm:spPr/>
      <dgm:t>
        <a:bodyPr/>
        <a:lstStyle/>
        <a:p>
          <a:endParaRPr lang="en-US"/>
        </a:p>
      </dgm:t>
    </dgm:pt>
    <dgm:pt modelId="{0B346C5E-0164-425A-9008-590FD5E929CF}">
      <dgm:prSet/>
      <dgm:spPr/>
      <dgm:t>
        <a:bodyPr/>
        <a:lstStyle/>
        <a:p>
          <a:r>
            <a:rPr lang="en-US" b="1" dirty="0"/>
            <a:t>Complicated Documentation: </a:t>
          </a:r>
          <a:r>
            <a:rPr lang="en-US" b="0" dirty="0"/>
            <a:t>Often, official company documentation can be chaotic and scattered in multiple places.</a:t>
          </a:r>
        </a:p>
      </dgm:t>
    </dgm:pt>
    <dgm:pt modelId="{1CBB24BF-8EEA-47E6-8469-7DAD2126576F}" type="parTrans" cxnId="{FD594FD1-44E5-4A6F-8D85-B9B303E95EA6}">
      <dgm:prSet/>
      <dgm:spPr/>
      <dgm:t>
        <a:bodyPr/>
        <a:lstStyle/>
        <a:p>
          <a:endParaRPr lang="en-US"/>
        </a:p>
      </dgm:t>
    </dgm:pt>
    <dgm:pt modelId="{D6C3BEEF-3450-4FC8-8E8F-CFFDAD7B139B}" type="sibTrans" cxnId="{FD594FD1-44E5-4A6F-8D85-B9B303E95EA6}">
      <dgm:prSet/>
      <dgm:spPr/>
      <dgm:t>
        <a:bodyPr/>
        <a:lstStyle/>
        <a:p>
          <a:endParaRPr lang="en-US"/>
        </a:p>
      </dgm:t>
    </dgm:pt>
    <dgm:pt modelId="{C55ADA1E-C633-7D41-A52F-A23CF5A7E834}" type="pres">
      <dgm:prSet presAssocID="{D0264C14-479C-49C7-AF6C-CAF478D891FD}" presName="Name0" presStyleCnt="0">
        <dgm:presLayoutVars>
          <dgm:dir/>
          <dgm:resizeHandles val="exact"/>
        </dgm:presLayoutVars>
      </dgm:prSet>
      <dgm:spPr/>
    </dgm:pt>
    <dgm:pt modelId="{E547E3D2-2A58-BD4E-A394-39F17BDA5380}" type="pres">
      <dgm:prSet presAssocID="{AB58E85A-2F87-4B05-BDC6-18310CD0C728}" presName="node" presStyleLbl="node1" presStyleIdx="0" presStyleCnt="7">
        <dgm:presLayoutVars>
          <dgm:bulletEnabled val="1"/>
        </dgm:presLayoutVars>
      </dgm:prSet>
      <dgm:spPr/>
    </dgm:pt>
    <dgm:pt modelId="{A451F73D-8A5D-7048-B71B-6CB23662AE76}" type="pres">
      <dgm:prSet presAssocID="{7D8FE9B9-7DA7-441E-9D20-43F533A2194A}" presName="sibTransSpacerBeforeConnector" presStyleCnt="0"/>
      <dgm:spPr/>
    </dgm:pt>
    <dgm:pt modelId="{18EE299D-1758-0A4F-B988-C488F87D7DB5}" type="pres">
      <dgm:prSet presAssocID="{7D8FE9B9-7DA7-441E-9D20-43F533A2194A}" presName="sibTrans" presStyleLbl="node1" presStyleIdx="1" presStyleCnt="7"/>
      <dgm:spPr/>
    </dgm:pt>
    <dgm:pt modelId="{15B0B1F7-BDEE-CF4B-9631-B6260B3B3472}" type="pres">
      <dgm:prSet presAssocID="{7D8FE9B9-7DA7-441E-9D20-43F533A2194A}" presName="sibTransSpacerAfterConnector" presStyleCnt="0"/>
      <dgm:spPr/>
    </dgm:pt>
    <dgm:pt modelId="{4C73EBA6-962D-F94C-A716-6000466F1DE5}" type="pres">
      <dgm:prSet presAssocID="{112362FD-FD94-49DF-B182-FACBF15BA8BD}" presName="node" presStyleLbl="node1" presStyleIdx="2" presStyleCnt="7">
        <dgm:presLayoutVars>
          <dgm:bulletEnabled val="1"/>
        </dgm:presLayoutVars>
      </dgm:prSet>
      <dgm:spPr/>
    </dgm:pt>
    <dgm:pt modelId="{DF7842BE-0724-5042-A120-FCB424E0F1E7}" type="pres">
      <dgm:prSet presAssocID="{595948D3-D2D3-4E30-A2D3-71687EB65AB2}" presName="sibTransSpacerBeforeConnector" presStyleCnt="0"/>
      <dgm:spPr/>
    </dgm:pt>
    <dgm:pt modelId="{520570B0-A340-4644-89E5-09949A689895}" type="pres">
      <dgm:prSet presAssocID="{595948D3-D2D3-4E30-A2D3-71687EB65AB2}" presName="sibTrans" presStyleLbl="node1" presStyleIdx="3" presStyleCnt="7"/>
      <dgm:spPr/>
    </dgm:pt>
    <dgm:pt modelId="{4E248C38-B892-964C-8776-0E25817D9A39}" type="pres">
      <dgm:prSet presAssocID="{595948D3-D2D3-4E30-A2D3-71687EB65AB2}" presName="sibTransSpacerAfterConnector" presStyleCnt="0"/>
      <dgm:spPr/>
    </dgm:pt>
    <dgm:pt modelId="{B051BAE0-902A-F849-A350-02F3BC03ED2E}" type="pres">
      <dgm:prSet presAssocID="{E46F193C-37BC-448D-BE72-BC1A92B354F9}" presName="node" presStyleLbl="node1" presStyleIdx="4" presStyleCnt="7">
        <dgm:presLayoutVars>
          <dgm:bulletEnabled val="1"/>
        </dgm:presLayoutVars>
      </dgm:prSet>
      <dgm:spPr/>
    </dgm:pt>
    <dgm:pt modelId="{64B4C861-140F-464D-A696-BB7A2814D1CC}" type="pres">
      <dgm:prSet presAssocID="{4DB344F6-BDD8-4A51-BE22-685684C08CF6}" presName="sibTransSpacerBeforeConnector" presStyleCnt="0"/>
      <dgm:spPr/>
    </dgm:pt>
    <dgm:pt modelId="{E5D42EEF-CAF0-1241-84DD-449C76986EF2}" type="pres">
      <dgm:prSet presAssocID="{4DB344F6-BDD8-4A51-BE22-685684C08CF6}" presName="sibTrans" presStyleLbl="node1" presStyleIdx="5" presStyleCnt="7"/>
      <dgm:spPr/>
    </dgm:pt>
    <dgm:pt modelId="{D2E2EA93-B115-1C44-85A0-C3B9A3064667}" type="pres">
      <dgm:prSet presAssocID="{4DB344F6-BDD8-4A51-BE22-685684C08CF6}" presName="sibTransSpacerAfterConnector" presStyleCnt="0"/>
      <dgm:spPr/>
    </dgm:pt>
    <dgm:pt modelId="{707A9BE4-1DE5-8243-AD3A-82CB628FBBE5}" type="pres">
      <dgm:prSet presAssocID="{0B346C5E-0164-425A-9008-590FD5E929CF}" presName="node" presStyleLbl="node1" presStyleIdx="6" presStyleCnt="7">
        <dgm:presLayoutVars>
          <dgm:bulletEnabled val="1"/>
        </dgm:presLayoutVars>
      </dgm:prSet>
      <dgm:spPr/>
    </dgm:pt>
  </dgm:ptLst>
  <dgm:cxnLst>
    <dgm:cxn modelId="{7D33D40D-ED10-48EF-9FE8-6A557A4A8997}" srcId="{D0264C14-479C-49C7-AF6C-CAF478D891FD}" destId="{112362FD-FD94-49DF-B182-FACBF15BA8BD}" srcOrd="1" destOrd="0" parTransId="{87B80842-6E8D-4A32-9E1D-C92076EC9893}" sibTransId="{595948D3-D2D3-4E30-A2D3-71687EB65AB2}"/>
    <dgm:cxn modelId="{467D252E-D885-574D-80F9-E765312E4914}" type="presOf" srcId="{112362FD-FD94-49DF-B182-FACBF15BA8BD}" destId="{4C73EBA6-962D-F94C-A716-6000466F1DE5}" srcOrd="0" destOrd="0" presId="urn:microsoft.com/office/officeart/2016/7/layout/BasicProcessNew"/>
    <dgm:cxn modelId="{F6869531-4232-1E46-B6E2-DD488CC588E9}" type="presOf" srcId="{7D8FE9B9-7DA7-441E-9D20-43F533A2194A}" destId="{18EE299D-1758-0A4F-B988-C488F87D7DB5}" srcOrd="0" destOrd="0" presId="urn:microsoft.com/office/officeart/2016/7/layout/BasicProcessNew"/>
    <dgm:cxn modelId="{ED86C338-6703-0846-B988-51192D03799A}" type="presOf" srcId="{AB58E85A-2F87-4B05-BDC6-18310CD0C728}" destId="{E547E3D2-2A58-BD4E-A394-39F17BDA5380}" srcOrd="0" destOrd="0" presId="urn:microsoft.com/office/officeart/2016/7/layout/BasicProcessNew"/>
    <dgm:cxn modelId="{34EBCA45-D865-B644-AB92-2EBAF26C1C4A}" type="presOf" srcId="{4DB344F6-BDD8-4A51-BE22-685684C08CF6}" destId="{E5D42EEF-CAF0-1241-84DD-449C76986EF2}" srcOrd="0" destOrd="0" presId="urn:microsoft.com/office/officeart/2016/7/layout/BasicProcessNew"/>
    <dgm:cxn modelId="{C319C19E-D373-4188-A708-CF9AF7E28C9A}" srcId="{D0264C14-479C-49C7-AF6C-CAF478D891FD}" destId="{E46F193C-37BC-448D-BE72-BC1A92B354F9}" srcOrd="2" destOrd="0" parTransId="{051CD627-0501-441C-B927-A269C2CFE299}" sibTransId="{4DB344F6-BDD8-4A51-BE22-685684C08CF6}"/>
    <dgm:cxn modelId="{613340BB-604E-B649-ACAC-A97B274EFB21}" type="presOf" srcId="{D0264C14-479C-49C7-AF6C-CAF478D891FD}" destId="{C55ADA1E-C633-7D41-A52F-A23CF5A7E834}" srcOrd="0" destOrd="0" presId="urn:microsoft.com/office/officeart/2016/7/layout/BasicProcessNew"/>
    <dgm:cxn modelId="{A7A6E0CE-2343-45BE-968B-09A1FB140633}" srcId="{D0264C14-479C-49C7-AF6C-CAF478D891FD}" destId="{AB58E85A-2F87-4B05-BDC6-18310CD0C728}" srcOrd="0" destOrd="0" parTransId="{52E3CB2F-5267-4C7F-B947-5A056036A756}" sibTransId="{7D8FE9B9-7DA7-441E-9D20-43F533A2194A}"/>
    <dgm:cxn modelId="{FD594FD1-44E5-4A6F-8D85-B9B303E95EA6}" srcId="{D0264C14-479C-49C7-AF6C-CAF478D891FD}" destId="{0B346C5E-0164-425A-9008-590FD5E929CF}" srcOrd="3" destOrd="0" parTransId="{1CBB24BF-8EEA-47E6-8469-7DAD2126576F}" sibTransId="{D6C3BEEF-3450-4FC8-8E8F-CFFDAD7B139B}"/>
    <dgm:cxn modelId="{A06266E2-8518-5A4C-9F9C-DD8006E6C606}" type="presOf" srcId="{595948D3-D2D3-4E30-A2D3-71687EB65AB2}" destId="{520570B0-A340-4644-89E5-09949A689895}" srcOrd="0" destOrd="0" presId="urn:microsoft.com/office/officeart/2016/7/layout/BasicProcessNew"/>
    <dgm:cxn modelId="{D0D0C8EF-B4B8-FA48-A09C-060713951408}" type="presOf" srcId="{0B346C5E-0164-425A-9008-590FD5E929CF}" destId="{707A9BE4-1DE5-8243-AD3A-82CB628FBBE5}" srcOrd="0" destOrd="0" presId="urn:microsoft.com/office/officeart/2016/7/layout/BasicProcessNew"/>
    <dgm:cxn modelId="{A2CB4CF0-6840-A74D-BE01-29A8AD14066B}" type="presOf" srcId="{E46F193C-37BC-448D-BE72-BC1A92B354F9}" destId="{B051BAE0-902A-F849-A350-02F3BC03ED2E}" srcOrd="0" destOrd="0" presId="urn:microsoft.com/office/officeart/2016/7/layout/BasicProcessNew"/>
    <dgm:cxn modelId="{5B9FDE74-16CD-D546-82A6-70A4C7EBEEEF}" type="presParOf" srcId="{C55ADA1E-C633-7D41-A52F-A23CF5A7E834}" destId="{E547E3D2-2A58-BD4E-A394-39F17BDA5380}" srcOrd="0" destOrd="0" presId="urn:microsoft.com/office/officeart/2016/7/layout/BasicProcessNew"/>
    <dgm:cxn modelId="{761301D0-F9D9-7B4E-A1C8-15B45AC782B6}" type="presParOf" srcId="{C55ADA1E-C633-7D41-A52F-A23CF5A7E834}" destId="{A451F73D-8A5D-7048-B71B-6CB23662AE76}" srcOrd="1" destOrd="0" presId="urn:microsoft.com/office/officeart/2016/7/layout/BasicProcessNew"/>
    <dgm:cxn modelId="{BC68CD51-7D56-0A47-A6AB-77ADCE687407}" type="presParOf" srcId="{C55ADA1E-C633-7D41-A52F-A23CF5A7E834}" destId="{18EE299D-1758-0A4F-B988-C488F87D7DB5}" srcOrd="2" destOrd="0" presId="urn:microsoft.com/office/officeart/2016/7/layout/BasicProcessNew"/>
    <dgm:cxn modelId="{734371F4-DD34-2C40-9B70-A3DEA53FA104}" type="presParOf" srcId="{C55ADA1E-C633-7D41-A52F-A23CF5A7E834}" destId="{15B0B1F7-BDEE-CF4B-9631-B6260B3B3472}" srcOrd="3" destOrd="0" presId="urn:microsoft.com/office/officeart/2016/7/layout/BasicProcessNew"/>
    <dgm:cxn modelId="{4F9EB6B2-7C9D-0F42-A06A-71AF0587D1A0}" type="presParOf" srcId="{C55ADA1E-C633-7D41-A52F-A23CF5A7E834}" destId="{4C73EBA6-962D-F94C-A716-6000466F1DE5}" srcOrd="4" destOrd="0" presId="urn:microsoft.com/office/officeart/2016/7/layout/BasicProcessNew"/>
    <dgm:cxn modelId="{0A163493-B237-0C48-9AFB-265C5BCAB1EF}" type="presParOf" srcId="{C55ADA1E-C633-7D41-A52F-A23CF5A7E834}" destId="{DF7842BE-0724-5042-A120-FCB424E0F1E7}" srcOrd="5" destOrd="0" presId="urn:microsoft.com/office/officeart/2016/7/layout/BasicProcessNew"/>
    <dgm:cxn modelId="{7CFBCEE8-F2C8-754C-9225-A949CB3DF303}" type="presParOf" srcId="{C55ADA1E-C633-7D41-A52F-A23CF5A7E834}" destId="{520570B0-A340-4644-89E5-09949A689895}" srcOrd="6" destOrd="0" presId="urn:microsoft.com/office/officeart/2016/7/layout/BasicProcessNew"/>
    <dgm:cxn modelId="{56F7B44F-BE21-3B4B-931A-28B4C47D9BFF}" type="presParOf" srcId="{C55ADA1E-C633-7D41-A52F-A23CF5A7E834}" destId="{4E248C38-B892-964C-8776-0E25817D9A39}" srcOrd="7" destOrd="0" presId="urn:microsoft.com/office/officeart/2016/7/layout/BasicProcessNew"/>
    <dgm:cxn modelId="{774B06FE-FAA6-4242-8836-28A22416C0C5}" type="presParOf" srcId="{C55ADA1E-C633-7D41-A52F-A23CF5A7E834}" destId="{B051BAE0-902A-F849-A350-02F3BC03ED2E}" srcOrd="8" destOrd="0" presId="urn:microsoft.com/office/officeart/2016/7/layout/BasicProcessNew"/>
    <dgm:cxn modelId="{4146CB71-9BF4-434C-8466-130DF3EE2D06}" type="presParOf" srcId="{C55ADA1E-C633-7D41-A52F-A23CF5A7E834}" destId="{64B4C861-140F-464D-A696-BB7A2814D1CC}" srcOrd="9" destOrd="0" presId="urn:microsoft.com/office/officeart/2016/7/layout/BasicProcessNew"/>
    <dgm:cxn modelId="{B014823F-929B-3849-B35C-32DD46B9C8FC}" type="presParOf" srcId="{C55ADA1E-C633-7D41-A52F-A23CF5A7E834}" destId="{E5D42EEF-CAF0-1241-84DD-449C76986EF2}" srcOrd="10" destOrd="0" presId="urn:microsoft.com/office/officeart/2016/7/layout/BasicProcessNew"/>
    <dgm:cxn modelId="{C06EE6DD-EE10-8948-AF8E-CB488A9BC067}" type="presParOf" srcId="{C55ADA1E-C633-7D41-A52F-A23CF5A7E834}" destId="{D2E2EA93-B115-1C44-85A0-C3B9A3064667}" srcOrd="11" destOrd="0" presId="urn:microsoft.com/office/officeart/2016/7/layout/BasicProcessNew"/>
    <dgm:cxn modelId="{E5B6EEED-D57C-704C-990D-256FAB7E79DD}" type="presParOf" srcId="{C55ADA1E-C633-7D41-A52F-A23CF5A7E834}" destId="{707A9BE4-1DE5-8243-AD3A-82CB628FBBE5}" srcOrd="12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400981-7D75-4979-BF76-E3079897F008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062D01-ED37-4387-9AAE-73C43760AA00}">
      <dgm:prSet custT="1"/>
      <dgm:spPr/>
      <dgm:t>
        <a:bodyPr/>
        <a:lstStyle/>
        <a:p>
          <a:r>
            <a:rPr lang="en-US" sz="1800" b="1" dirty="0">
              <a:solidFill>
                <a:schemeClr val="tx1">
                  <a:lumMod val="75000"/>
                  <a:lumOff val="25000"/>
                </a:schemeClr>
              </a:solidFill>
            </a:rPr>
            <a:t>CI/CD integration</a:t>
          </a:r>
        </a:p>
      </dgm:t>
    </dgm:pt>
    <dgm:pt modelId="{6CD6055F-356B-42CB-8731-174623E8036F}" type="parTrans" cxnId="{FAD33BE8-4EBE-4FAE-A515-C48A9B8D1DD4}">
      <dgm:prSet/>
      <dgm:spPr/>
      <dgm:t>
        <a:bodyPr/>
        <a:lstStyle/>
        <a:p>
          <a:endParaRPr lang="en-US"/>
        </a:p>
      </dgm:t>
    </dgm:pt>
    <dgm:pt modelId="{80FB9427-ADA1-4C2E-8918-662733CA5C03}" type="sibTrans" cxnId="{FAD33BE8-4EBE-4FAE-A515-C48A9B8D1DD4}">
      <dgm:prSet/>
      <dgm:spPr/>
      <dgm:t>
        <a:bodyPr/>
        <a:lstStyle/>
        <a:p>
          <a:endParaRPr lang="en-US"/>
        </a:p>
      </dgm:t>
    </dgm:pt>
    <dgm:pt modelId="{C7715F4F-0083-4AA1-B9E4-B55E82E3A5A3}">
      <dgm:prSet custT="1"/>
      <dgm:spPr/>
      <dgm:t>
        <a:bodyPr/>
        <a:lstStyle/>
        <a:p>
          <a:r>
            <a:rPr lang="en-US" sz="1800" b="1" dirty="0">
              <a:solidFill>
                <a:schemeClr val="tx1">
                  <a:lumMod val="75000"/>
                  <a:lumOff val="25000"/>
                </a:schemeClr>
              </a:solidFill>
            </a:rPr>
            <a:t>IDE Extension</a:t>
          </a:r>
          <a:endParaRPr lang="en-US" sz="18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CDCC9645-14E1-45B8-BA9A-BB21D3ED1F6C}" type="parTrans" cxnId="{F3E4D720-1550-41D2-9161-330DD3F27FC9}">
      <dgm:prSet/>
      <dgm:spPr/>
      <dgm:t>
        <a:bodyPr/>
        <a:lstStyle/>
        <a:p>
          <a:endParaRPr lang="en-US"/>
        </a:p>
      </dgm:t>
    </dgm:pt>
    <dgm:pt modelId="{0F0F6B7A-5683-441E-8BCA-E321EF94C51C}" type="sibTrans" cxnId="{F3E4D720-1550-41D2-9161-330DD3F27FC9}">
      <dgm:prSet/>
      <dgm:spPr/>
      <dgm:t>
        <a:bodyPr/>
        <a:lstStyle/>
        <a:p>
          <a:endParaRPr lang="en-US"/>
        </a:p>
      </dgm:t>
    </dgm:pt>
    <dgm:pt modelId="{2A39897E-D96D-4999-9A21-88DCC8A812D3}">
      <dgm:prSet custT="1"/>
      <dgm:spPr/>
      <dgm:t>
        <a:bodyPr/>
        <a:lstStyle/>
        <a:p>
          <a:pPr>
            <a:buFont typeface="Wingdings" pitchFamily="2" charset="2"/>
            <a:buNone/>
          </a:pPr>
          <a:r>
            <a:rPr lang="en-US" sz="1800" b="1" dirty="0">
              <a:solidFill>
                <a:schemeClr val="tx1">
                  <a:lumMod val="75000"/>
                  <a:lumOff val="25000"/>
                </a:schemeClr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SIMD.ai</a:t>
          </a:r>
          <a:r>
            <a:rPr lang="en-US" sz="1800" b="1" dirty="0">
              <a:solidFill>
                <a:schemeClr val="tx1">
                  <a:lumMod val="75000"/>
                  <a:lumOff val="25000"/>
                </a:schemeClr>
              </a:solidFill>
            </a:rPr>
            <a:t> integration</a:t>
          </a:r>
          <a:endParaRPr lang="en-US" sz="18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DA47CB90-F8B9-4DE3-8F03-55AC5DEF1210}" type="parTrans" cxnId="{B060EB6A-D835-450C-8F42-4DA2574D9979}">
      <dgm:prSet/>
      <dgm:spPr/>
      <dgm:t>
        <a:bodyPr/>
        <a:lstStyle/>
        <a:p>
          <a:endParaRPr lang="en-US"/>
        </a:p>
      </dgm:t>
    </dgm:pt>
    <dgm:pt modelId="{A2CA169B-FF8A-4574-9E98-D87A97DA28F3}" type="sibTrans" cxnId="{B060EB6A-D835-450C-8F42-4DA2574D9979}">
      <dgm:prSet/>
      <dgm:spPr/>
      <dgm:t>
        <a:bodyPr/>
        <a:lstStyle/>
        <a:p>
          <a:endParaRPr lang="en-US"/>
        </a:p>
      </dgm:t>
    </dgm:pt>
    <dgm:pt modelId="{473C6CC9-7325-5748-939B-BDE680D533A4}" type="pres">
      <dgm:prSet presAssocID="{12400981-7D75-4979-BF76-E3079897F008}" presName="cycle" presStyleCnt="0">
        <dgm:presLayoutVars>
          <dgm:dir/>
          <dgm:resizeHandles val="exact"/>
        </dgm:presLayoutVars>
      </dgm:prSet>
      <dgm:spPr/>
    </dgm:pt>
    <dgm:pt modelId="{EDFCDCE7-1C1F-164C-B098-493C5D4AA205}" type="pres">
      <dgm:prSet presAssocID="{CD062D01-ED37-4387-9AAE-73C43760AA00}" presName="dummy" presStyleCnt="0"/>
      <dgm:spPr/>
    </dgm:pt>
    <dgm:pt modelId="{23FF4163-86C2-094F-B72B-0E4B3DF845A1}" type="pres">
      <dgm:prSet presAssocID="{CD062D01-ED37-4387-9AAE-73C43760AA00}" presName="node" presStyleLbl="revTx" presStyleIdx="0" presStyleCnt="3" custScaleX="132092" custScaleY="44276">
        <dgm:presLayoutVars>
          <dgm:bulletEnabled val="1"/>
        </dgm:presLayoutVars>
      </dgm:prSet>
      <dgm:spPr/>
    </dgm:pt>
    <dgm:pt modelId="{AFD6F6D8-C7DD-A848-8B31-1BC65CCBA8FC}" type="pres">
      <dgm:prSet presAssocID="{80FB9427-ADA1-4C2E-8918-662733CA5C03}" presName="sibTrans" presStyleLbl="node1" presStyleIdx="0" presStyleCnt="3" custLinFactNeighborX="1857" custLinFactNeighborY="5199"/>
      <dgm:spPr/>
    </dgm:pt>
    <dgm:pt modelId="{3BF66A1C-8E88-8C4F-8202-8CC3EF1D6B58}" type="pres">
      <dgm:prSet presAssocID="{C7715F4F-0083-4AA1-B9E4-B55E82E3A5A3}" presName="dummy" presStyleCnt="0"/>
      <dgm:spPr/>
    </dgm:pt>
    <dgm:pt modelId="{B5B8F040-52FC-204D-A61D-E04BA9CD2F1C}" type="pres">
      <dgm:prSet presAssocID="{C7715F4F-0083-4AA1-B9E4-B55E82E3A5A3}" presName="node" presStyleLbl="revTx" presStyleIdx="1" presStyleCnt="3" custScaleX="112605" custScaleY="49782">
        <dgm:presLayoutVars>
          <dgm:bulletEnabled val="1"/>
        </dgm:presLayoutVars>
      </dgm:prSet>
      <dgm:spPr/>
    </dgm:pt>
    <dgm:pt modelId="{A52F705D-34F6-7C4B-8E3D-D4FFD392F661}" type="pres">
      <dgm:prSet presAssocID="{0F0F6B7A-5683-441E-8BCA-E321EF94C51C}" presName="sibTrans" presStyleLbl="node1" presStyleIdx="1" presStyleCnt="3" custLinFactNeighborX="-2229" custLinFactNeighborY="2600"/>
      <dgm:spPr/>
    </dgm:pt>
    <dgm:pt modelId="{836ED4DD-7A56-3049-9E2D-0625019E1194}" type="pres">
      <dgm:prSet presAssocID="{2A39897E-D96D-4999-9A21-88DCC8A812D3}" presName="dummy" presStyleCnt="0"/>
      <dgm:spPr/>
    </dgm:pt>
    <dgm:pt modelId="{9A63C8ED-F8D0-F446-8AED-F691EA69FBA6}" type="pres">
      <dgm:prSet presAssocID="{2A39897E-D96D-4999-9A21-88DCC8A812D3}" presName="node" presStyleLbl="revTx" presStyleIdx="2" presStyleCnt="3" custScaleX="138394" custScaleY="61833">
        <dgm:presLayoutVars>
          <dgm:bulletEnabled val="1"/>
        </dgm:presLayoutVars>
      </dgm:prSet>
      <dgm:spPr/>
    </dgm:pt>
    <dgm:pt modelId="{92117FA1-70C5-814A-BC38-DF36416AA6EC}" type="pres">
      <dgm:prSet presAssocID="{A2CA169B-FF8A-4574-9E98-D87A97DA28F3}" presName="sibTrans" presStyleLbl="node1" presStyleIdx="2" presStyleCnt="3" custLinFactNeighborX="-3443" custLinFactNeighborY="-5942"/>
      <dgm:spPr/>
    </dgm:pt>
  </dgm:ptLst>
  <dgm:cxnLst>
    <dgm:cxn modelId="{34051602-4ACB-1442-9151-9169DC390CDF}" type="presOf" srcId="{2A39897E-D96D-4999-9A21-88DCC8A812D3}" destId="{9A63C8ED-F8D0-F446-8AED-F691EA69FBA6}" srcOrd="0" destOrd="0" presId="urn:microsoft.com/office/officeart/2005/8/layout/cycle1"/>
    <dgm:cxn modelId="{C471060F-D85F-4543-80F7-67926F3E0485}" type="presOf" srcId="{0F0F6B7A-5683-441E-8BCA-E321EF94C51C}" destId="{A52F705D-34F6-7C4B-8E3D-D4FFD392F661}" srcOrd="0" destOrd="0" presId="urn:microsoft.com/office/officeart/2005/8/layout/cycle1"/>
    <dgm:cxn modelId="{ACD06418-286E-0046-99A8-568E88FF0EEC}" type="presOf" srcId="{CD062D01-ED37-4387-9AAE-73C43760AA00}" destId="{23FF4163-86C2-094F-B72B-0E4B3DF845A1}" srcOrd="0" destOrd="0" presId="urn:microsoft.com/office/officeart/2005/8/layout/cycle1"/>
    <dgm:cxn modelId="{F3E4D720-1550-41D2-9161-330DD3F27FC9}" srcId="{12400981-7D75-4979-BF76-E3079897F008}" destId="{C7715F4F-0083-4AA1-B9E4-B55E82E3A5A3}" srcOrd="1" destOrd="0" parTransId="{CDCC9645-14E1-45B8-BA9A-BB21D3ED1F6C}" sibTransId="{0F0F6B7A-5683-441E-8BCA-E321EF94C51C}"/>
    <dgm:cxn modelId="{BD311127-67F2-5A45-B2CD-8A0BA61B14FB}" type="presOf" srcId="{C7715F4F-0083-4AA1-B9E4-B55E82E3A5A3}" destId="{B5B8F040-52FC-204D-A61D-E04BA9CD2F1C}" srcOrd="0" destOrd="0" presId="urn:microsoft.com/office/officeart/2005/8/layout/cycle1"/>
    <dgm:cxn modelId="{B060EB6A-D835-450C-8F42-4DA2574D9979}" srcId="{12400981-7D75-4979-BF76-E3079897F008}" destId="{2A39897E-D96D-4999-9A21-88DCC8A812D3}" srcOrd="2" destOrd="0" parTransId="{DA47CB90-F8B9-4DE3-8F03-55AC5DEF1210}" sibTransId="{A2CA169B-FF8A-4574-9E98-D87A97DA28F3}"/>
    <dgm:cxn modelId="{048048A3-D2E7-184E-8A8E-83C4B5C8C1A2}" type="presOf" srcId="{80FB9427-ADA1-4C2E-8918-662733CA5C03}" destId="{AFD6F6D8-C7DD-A848-8B31-1BC65CCBA8FC}" srcOrd="0" destOrd="0" presId="urn:microsoft.com/office/officeart/2005/8/layout/cycle1"/>
    <dgm:cxn modelId="{04E457A6-1D0B-0047-BF6B-523133BE0F1B}" type="presOf" srcId="{A2CA169B-FF8A-4574-9E98-D87A97DA28F3}" destId="{92117FA1-70C5-814A-BC38-DF36416AA6EC}" srcOrd="0" destOrd="0" presId="urn:microsoft.com/office/officeart/2005/8/layout/cycle1"/>
    <dgm:cxn modelId="{176803CC-91F9-0F4E-8270-1B10EB878997}" type="presOf" srcId="{12400981-7D75-4979-BF76-E3079897F008}" destId="{473C6CC9-7325-5748-939B-BDE680D533A4}" srcOrd="0" destOrd="0" presId="urn:microsoft.com/office/officeart/2005/8/layout/cycle1"/>
    <dgm:cxn modelId="{FAD33BE8-4EBE-4FAE-A515-C48A9B8D1DD4}" srcId="{12400981-7D75-4979-BF76-E3079897F008}" destId="{CD062D01-ED37-4387-9AAE-73C43760AA00}" srcOrd="0" destOrd="0" parTransId="{6CD6055F-356B-42CB-8731-174623E8036F}" sibTransId="{80FB9427-ADA1-4C2E-8918-662733CA5C03}"/>
    <dgm:cxn modelId="{74262D0F-48A5-6C4A-A835-F70C221F07C3}" type="presParOf" srcId="{473C6CC9-7325-5748-939B-BDE680D533A4}" destId="{EDFCDCE7-1C1F-164C-B098-493C5D4AA205}" srcOrd="0" destOrd="0" presId="urn:microsoft.com/office/officeart/2005/8/layout/cycle1"/>
    <dgm:cxn modelId="{B88D9132-1E37-594F-9627-48F609A616DC}" type="presParOf" srcId="{473C6CC9-7325-5748-939B-BDE680D533A4}" destId="{23FF4163-86C2-094F-B72B-0E4B3DF845A1}" srcOrd="1" destOrd="0" presId="urn:microsoft.com/office/officeart/2005/8/layout/cycle1"/>
    <dgm:cxn modelId="{AB0533A8-2926-A34F-A783-BAC9A43F3ACF}" type="presParOf" srcId="{473C6CC9-7325-5748-939B-BDE680D533A4}" destId="{AFD6F6D8-C7DD-A848-8B31-1BC65CCBA8FC}" srcOrd="2" destOrd="0" presId="urn:microsoft.com/office/officeart/2005/8/layout/cycle1"/>
    <dgm:cxn modelId="{A2C766A4-9888-C944-BA21-2E2451BD1C1E}" type="presParOf" srcId="{473C6CC9-7325-5748-939B-BDE680D533A4}" destId="{3BF66A1C-8E88-8C4F-8202-8CC3EF1D6B58}" srcOrd="3" destOrd="0" presId="urn:microsoft.com/office/officeart/2005/8/layout/cycle1"/>
    <dgm:cxn modelId="{77632596-0211-834F-8B83-4569A5FA3417}" type="presParOf" srcId="{473C6CC9-7325-5748-939B-BDE680D533A4}" destId="{B5B8F040-52FC-204D-A61D-E04BA9CD2F1C}" srcOrd="4" destOrd="0" presId="urn:microsoft.com/office/officeart/2005/8/layout/cycle1"/>
    <dgm:cxn modelId="{F2F1DAEF-7D40-574A-AD52-2031CFDE2D37}" type="presParOf" srcId="{473C6CC9-7325-5748-939B-BDE680D533A4}" destId="{A52F705D-34F6-7C4B-8E3D-D4FFD392F661}" srcOrd="5" destOrd="0" presId="urn:microsoft.com/office/officeart/2005/8/layout/cycle1"/>
    <dgm:cxn modelId="{03705CEE-86C3-3047-B122-3EC9605FADFB}" type="presParOf" srcId="{473C6CC9-7325-5748-939B-BDE680D533A4}" destId="{836ED4DD-7A56-3049-9E2D-0625019E1194}" srcOrd="6" destOrd="0" presId="urn:microsoft.com/office/officeart/2005/8/layout/cycle1"/>
    <dgm:cxn modelId="{8E340F57-FBA7-CE42-A960-A768419C4A9A}" type="presParOf" srcId="{473C6CC9-7325-5748-939B-BDE680D533A4}" destId="{9A63C8ED-F8D0-F446-8AED-F691EA69FBA6}" srcOrd="7" destOrd="0" presId="urn:microsoft.com/office/officeart/2005/8/layout/cycle1"/>
    <dgm:cxn modelId="{7D519FA9-78C9-174C-877A-21E1660158A1}" type="presParOf" srcId="{473C6CC9-7325-5748-939B-BDE680D533A4}" destId="{92117FA1-70C5-814A-BC38-DF36416AA6EC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400981-7D75-4979-BF76-E3079897F00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062D01-ED37-4387-9AAE-73C43760AA00}">
      <dgm:prSet/>
      <dgm:spPr/>
      <dgm:t>
        <a:bodyPr/>
        <a:lstStyle/>
        <a:p>
          <a:r>
            <a:rPr lang="en-US" b="1" dirty="0"/>
            <a:t>Data exploitation from SIMD.info</a:t>
          </a:r>
          <a:endParaRPr lang="en-US" dirty="0"/>
        </a:p>
      </dgm:t>
    </dgm:pt>
    <dgm:pt modelId="{6CD6055F-356B-42CB-8731-174623E8036F}" type="parTrans" cxnId="{FAD33BE8-4EBE-4FAE-A515-C48A9B8D1DD4}">
      <dgm:prSet/>
      <dgm:spPr/>
      <dgm:t>
        <a:bodyPr/>
        <a:lstStyle/>
        <a:p>
          <a:endParaRPr lang="en-US"/>
        </a:p>
      </dgm:t>
    </dgm:pt>
    <dgm:pt modelId="{80FB9427-ADA1-4C2E-8918-662733CA5C03}" type="sibTrans" cxnId="{FAD33BE8-4EBE-4FAE-A515-C48A9B8D1DD4}">
      <dgm:prSet/>
      <dgm:spPr/>
      <dgm:t>
        <a:bodyPr/>
        <a:lstStyle/>
        <a:p>
          <a:endParaRPr lang="en-US"/>
        </a:p>
      </dgm:t>
    </dgm:pt>
    <dgm:pt modelId="{11F71B57-DE67-449D-B75D-80D73EC9C536}">
      <dgm:prSet/>
      <dgm:spPr/>
      <dgm:t>
        <a:bodyPr/>
        <a:lstStyle/>
        <a:p>
          <a:r>
            <a:rPr lang="en-US" dirty="0"/>
            <a:t>With 10,000+ documented SIMD instructions, our knowledge base is ideal for conversion into an intelligent system.</a:t>
          </a:r>
        </a:p>
      </dgm:t>
    </dgm:pt>
    <dgm:pt modelId="{F9D4D829-25A9-4CEA-B228-1CE77A2E4FF2}" type="parTrans" cxnId="{EE6E8100-BABC-44E1-BBAE-58AAF8836FED}">
      <dgm:prSet/>
      <dgm:spPr/>
      <dgm:t>
        <a:bodyPr/>
        <a:lstStyle/>
        <a:p>
          <a:endParaRPr lang="en-US"/>
        </a:p>
      </dgm:t>
    </dgm:pt>
    <dgm:pt modelId="{38DD247B-2ACD-443C-96D7-B29C15A7BC3B}" type="sibTrans" cxnId="{EE6E8100-BABC-44E1-BBAE-58AAF8836FED}">
      <dgm:prSet/>
      <dgm:spPr/>
      <dgm:t>
        <a:bodyPr/>
        <a:lstStyle/>
        <a:p>
          <a:endParaRPr lang="en-US"/>
        </a:p>
      </dgm:t>
    </dgm:pt>
    <dgm:pt modelId="{C7715F4F-0083-4AA1-B9E4-B55E82E3A5A3}">
      <dgm:prSet/>
      <dgm:spPr/>
      <dgm:t>
        <a:bodyPr/>
        <a:lstStyle/>
        <a:p>
          <a:r>
            <a:rPr lang="en-US" b="1" dirty="0"/>
            <a:t>Ability to quickly optimize code</a:t>
          </a:r>
          <a:endParaRPr lang="en-US" dirty="0"/>
        </a:p>
      </dgm:t>
    </dgm:pt>
    <dgm:pt modelId="{CDCC9645-14E1-45B8-BA9A-BB21D3ED1F6C}" type="parTrans" cxnId="{F3E4D720-1550-41D2-9161-330DD3F27FC9}">
      <dgm:prSet/>
      <dgm:spPr/>
      <dgm:t>
        <a:bodyPr/>
        <a:lstStyle/>
        <a:p>
          <a:endParaRPr lang="en-US"/>
        </a:p>
      </dgm:t>
    </dgm:pt>
    <dgm:pt modelId="{0F0F6B7A-5683-441E-8BCA-E321EF94C51C}" type="sibTrans" cxnId="{F3E4D720-1550-41D2-9161-330DD3F27FC9}">
      <dgm:prSet/>
      <dgm:spPr/>
      <dgm:t>
        <a:bodyPr/>
        <a:lstStyle/>
        <a:p>
          <a:endParaRPr lang="en-US"/>
        </a:p>
      </dgm:t>
    </dgm:pt>
    <dgm:pt modelId="{0E438C31-1770-4FCF-93CE-0F93989D4FD6}">
      <dgm:prSet/>
      <dgm:spPr/>
      <dgm:t>
        <a:bodyPr/>
        <a:lstStyle/>
        <a:p>
          <a:r>
            <a:rPr lang="en-US" dirty="0"/>
            <a:t>Although a structured information base is already very useful for a developer, many difficulties still exist.</a:t>
          </a:r>
        </a:p>
      </dgm:t>
    </dgm:pt>
    <dgm:pt modelId="{783CF651-A404-44DE-8A7E-1809DA54ABD6}" type="parTrans" cxnId="{54324984-B793-4195-AFFC-17044CC7465D}">
      <dgm:prSet/>
      <dgm:spPr/>
      <dgm:t>
        <a:bodyPr/>
        <a:lstStyle/>
        <a:p>
          <a:endParaRPr lang="en-US"/>
        </a:p>
      </dgm:t>
    </dgm:pt>
    <dgm:pt modelId="{F28FE7CD-D848-43F7-8729-CDA6DA55243D}" type="sibTrans" cxnId="{54324984-B793-4195-AFFC-17044CC7465D}">
      <dgm:prSet/>
      <dgm:spPr/>
      <dgm:t>
        <a:bodyPr/>
        <a:lstStyle/>
        <a:p>
          <a:endParaRPr lang="en-US"/>
        </a:p>
      </dgm:t>
    </dgm:pt>
    <dgm:pt modelId="{2A39897E-D96D-4999-9A21-88DCC8A812D3}">
      <dgm:prSet/>
      <dgm:spPr/>
      <dgm:t>
        <a:bodyPr/>
        <a:lstStyle/>
        <a:p>
          <a:r>
            <a:rPr lang="en-US" b="1" dirty="0"/>
            <a:t>Translation between architectures</a:t>
          </a:r>
          <a:endParaRPr lang="en-US" dirty="0"/>
        </a:p>
      </dgm:t>
    </dgm:pt>
    <dgm:pt modelId="{DA47CB90-F8B9-4DE3-8F03-55AC5DEF1210}" type="parTrans" cxnId="{B060EB6A-D835-450C-8F42-4DA2574D9979}">
      <dgm:prSet/>
      <dgm:spPr/>
      <dgm:t>
        <a:bodyPr/>
        <a:lstStyle/>
        <a:p>
          <a:endParaRPr lang="en-US"/>
        </a:p>
      </dgm:t>
    </dgm:pt>
    <dgm:pt modelId="{A2CA169B-FF8A-4574-9E98-D87A97DA28F3}" type="sibTrans" cxnId="{B060EB6A-D835-450C-8F42-4DA2574D9979}">
      <dgm:prSet/>
      <dgm:spPr/>
      <dgm:t>
        <a:bodyPr/>
        <a:lstStyle/>
        <a:p>
          <a:endParaRPr lang="en-US"/>
        </a:p>
      </dgm:t>
    </dgm:pt>
    <dgm:pt modelId="{67E34426-DEB2-444B-BB23-BE4E156DEF7F}">
      <dgm:prSet/>
      <dgm:spPr/>
      <dgm:t>
        <a:bodyPr/>
        <a:lstStyle/>
        <a:p>
          <a:r>
            <a:rPr lang="en-US" dirty="0"/>
            <a:t>Automatic mapping of SIMD instructions for different architectures</a:t>
          </a:r>
        </a:p>
      </dgm:t>
    </dgm:pt>
    <dgm:pt modelId="{F6570C5F-2459-4F00-A35E-8ADF56B678B9}" type="parTrans" cxnId="{766B5ECF-DC6C-45BF-B485-276F476146FC}">
      <dgm:prSet/>
      <dgm:spPr/>
      <dgm:t>
        <a:bodyPr/>
        <a:lstStyle/>
        <a:p>
          <a:endParaRPr lang="en-US"/>
        </a:p>
      </dgm:t>
    </dgm:pt>
    <dgm:pt modelId="{040811F1-530C-4D62-8CDB-72467E03FFAC}" type="sibTrans" cxnId="{766B5ECF-DC6C-45BF-B485-276F476146FC}">
      <dgm:prSet/>
      <dgm:spPr/>
      <dgm:t>
        <a:bodyPr/>
        <a:lstStyle/>
        <a:p>
          <a:endParaRPr lang="en-US"/>
        </a:p>
      </dgm:t>
    </dgm:pt>
    <dgm:pt modelId="{EE58C4CE-27D9-754C-B2AD-9944F8CB3037}" type="pres">
      <dgm:prSet presAssocID="{12400981-7D75-4979-BF76-E3079897F008}" presName="Name0" presStyleCnt="0">
        <dgm:presLayoutVars>
          <dgm:dir/>
          <dgm:animLvl val="lvl"/>
          <dgm:resizeHandles val="exact"/>
        </dgm:presLayoutVars>
      </dgm:prSet>
      <dgm:spPr/>
    </dgm:pt>
    <dgm:pt modelId="{1180AEE1-3A89-3949-AD20-024BB60E3F6D}" type="pres">
      <dgm:prSet presAssocID="{CD062D01-ED37-4387-9AAE-73C43760AA00}" presName="linNode" presStyleCnt="0"/>
      <dgm:spPr/>
    </dgm:pt>
    <dgm:pt modelId="{A9066394-3BB3-FE47-A4CA-69D9F35C6F65}" type="pres">
      <dgm:prSet presAssocID="{CD062D01-ED37-4387-9AAE-73C43760AA0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F409EF81-0251-DE40-BB59-7ECB28BF9C2D}" type="pres">
      <dgm:prSet presAssocID="{CD062D01-ED37-4387-9AAE-73C43760AA00}" presName="descendantText" presStyleLbl="alignAccFollowNode1" presStyleIdx="0" presStyleCnt="3">
        <dgm:presLayoutVars>
          <dgm:bulletEnabled val="1"/>
        </dgm:presLayoutVars>
      </dgm:prSet>
      <dgm:spPr/>
    </dgm:pt>
    <dgm:pt modelId="{B07EA274-8C47-2645-8371-1F1AC8848BA0}" type="pres">
      <dgm:prSet presAssocID="{80FB9427-ADA1-4C2E-8918-662733CA5C03}" presName="sp" presStyleCnt="0"/>
      <dgm:spPr/>
    </dgm:pt>
    <dgm:pt modelId="{96DCFD4D-4CEC-7A41-BE5B-D0631343C864}" type="pres">
      <dgm:prSet presAssocID="{C7715F4F-0083-4AA1-B9E4-B55E82E3A5A3}" presName="linNode" presStyleCnt="0"/>
      <dgm:spPr/>
    </dgm:pt>
    <dgm:pt modelId="{CF00E5F0-A7A7-8E42-9973-C3AEBA4668B8}" type="pres">
      <dgm:prSet presAssocID="{C7715F4F-0083-4AA1-B9E4-B55E82E3A5A3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9D2C680B-E412-954A-8ECE-779ACD87D457}" type="pres">
      <dgm:prSet presAssocID="{C7715F4F-0083-4AA1-B9E4-B55E82E3A5A3}" presName="descendantText" presStyleLbl="alignAccFollowNode1" presStyleIdx="1" presStyleCnt="3">
        <dgm:presLayoutVars>
          <dgm:bulletEnabled val="1"/>
        </dgm:presLayoutVars>
      </dgm:prSet>
      <dgm:spPr/>
    </dgm:pt>
    <dgm:pt modelId="{F23F66DA-173A-C341-9392-1B93A0ED4DEB}" type="pres">
      <dgm:prSet presAssocID="{0F0F6B7A-5683-441E-8BCA-E321EF94C51C}" presName="sp" presStyleCnt="0"/>
      <dgm:spPr/>
    </dgm:pt>
    <dgm:pt modelId="{CCF18777-011F-F244-8BBD-0543395BA8F1}" type="pres">
      <dgm:prSet presAssocID="{2A39897E-D96D-4999-9A21-88DCC8A812D3}" presName="linNode" presStyleCnt="0"/>
      <dgm:spPr/>
    </dgm:pt>
    <dgm:pt modelId="{8F584DCA-DB15-D74F-9DA5-A8F973DCB352}" type="pres">
      <dgm:prSet presAssocID="{2A39897E-D96D-4999-9A21-88DCC8A812D3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AA7F7BAD-DA4A-A245-BBD1-C62E2D0FFC1E}" type="pres">
      <dgm:prSet presAssocID="{2A39897E-D96D-4999-9A21-88DCC8A812D3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EE6E8100-BABC-44E1-BBAE-58AAF8836FED}" srcId="{CD062D01-ED37-4387-9AAE-73C43760AA00}" destId="{11F71B57-DE67-449D-B75D-80D73EC9C536}" srcOrd="0" destOrd="0" parTransId="{F9D4D829-25A9-4CEA-B228-1CE77A2E4FF2}" sibTransId="{38DD247B-2ACD-443C-96D7-B29C15A7BC3B}"/>
    <dgm:cxn modelId="{F3E4D720-1550-41D2-9161-330DD3F27FC9}" srcId="{12400981-7D75-4979-BF76-E3079897F008}" destId="{C7715F4F-0083-4AA1-B9E4-B55E82E3A5A3}" srcOrd="1" destOrd="0" parTransId="{CDCC9645-14E1-45B8-BA9A-BB21D3ED1F6C}" sibTransId="{0F0F6B7A-5683-441E-8BCA-E321EF94C51C}"/>
    <dgm:cxn modelId="{E56DEA55-71A9-6748-9F35-15133DA38887}" type="presOf" srcId="{CD062D01-ED37-4387-9AAE-73C43760AA00}" destId="{A9066394-3BB3-FE47-A4CA-69D9F35C6F65}" srcOrd="0" destOrd="0" presId="urn:microsoft.com/office/officeart/2005/8/layout/vList5"/>
    <dgm:cxn modelId="{6DE09362-38CF-2F44-903C-3BD61CEE7671}" type="presOf" srcId="{2A39897E-D96D-4999-9A21-88DCC8A812D3}" destId="{8F584DCA-DB15-D74F-9DA5-A8F973DCB352}" srcOrd="0" destOrd="0" presId="urn:microsoft.com/office/officeart/2005/8/layout/vList5"/>
    <dgm:cxn modelId="{B060EB6A-D835-450C-8F42-4DA2574D9979}" srcId="{12400981-7D75-4979-BF76-E3079897F008}" destId="{2A39897E-D96D-4999-9A21-88DCC8A812D3}" srcOrd="2" destOrd="0" parTransId="{DA47CB90-F8B9-4DE3-8F03-55AC5DEF1210}" sibTransId="{A2CA169B-FF8A-4574-9E98-D87A97DA28F3}"/>
    <dgm:cxn modelId="{6EB1F66F-A8B7-0F46-B1FA-6A4CFCE3A2DA}" type="presOf" srcId="{12400981-7D75-4979-BF76-E3079897F008}" destId="{EE58C4CE-27D9-754C-B2AD-9944F8CB3037}" srcOrd="0" destOrd="0" presId="urn:microsoft.com/office/officeart/2005/8/layout/vList5"/>
    <dgm:cxn modelId="{54324984-B793-4195-AFFC-17044CC7465D}" srcId="{C7715F4F-0083-4AA1-B9E4-B55E82E3A5A3}" destId="{0E438C31-1770-4FCF-93CE-0F93989D4FD6}" srcOrd="0" destOrd="0" parTransId="{783CF651-A404-44DE-8A7E-1809DA54ABD6}" sibTransId="{F28FE7CD-D848-43F7-8729-CDA6DA55243D}"/>
    <dgm:cxn modelId="{524865A0-F8DE-D640-868B-C6C808C0FEB8}" type="presOf" srcId="{67E34426-DEB2-444B-BB23-BE4E156DEF7F}" destId="{AA7F7BAD-DA4A-A245-BBD1-C62E2D0FFC1E}" srcOrd="0" destOrd="0" presId="urn:microsoft.com/office/officeart/2005/8/layout/vList5"/>
    <dgm:cxn modelId="{C0EDB8CC-1DB9-E442-96F1-F7345BD2316E}" type="presOf" srcId="{11F71B57-DE67-449D-B75D-80D73EC9C536}" destId="{F409EF81-0251-DE40-BB59-7ECB28BF9C2D}" srcOrd="0" destOrd="0" presId="urn:microsoft.com/office/officeart/2005/8/layout/vList5"/>
    <dgm:cxn modelId="{766B5ECF-DC6C-45BF-B485-276F476146FC}" srcId="{2A39897E-D96D-4999-9A21-88DCC8A812D3}" destId="{67E34426-DEB2-444B-BB23-BE4E156DEF7F}" srcOrd="0" destOrd="0" parTransId="{F6570C5F-2459-4F00-A35E-8ADF56B678B9}" sibTransId="{040811F1-530C-4D62-8CDB-72467E03FFAC}"/>
    <dgm:cxn modelId="{2A35DFE0-8D6C-904F-AAD0-EC54753AD40D}" type="presOf" srcId="{C7715F4F-0083-4AA1-B9E4-B55E82E3A5A3}" destId="{CF00E5F0-A7A7-8E42-9973-C3AEBA4668B8}" srcOrd="0" destOrd="0" presId="urn:microsoft.com/office/officeart/2005/8/layout/vList5"/>
    <dgm:cxn modelId="{7DFE96E5-4ACC-6A41-A27D-65B350233370}" type="presOf" srcId="{0E438C31-1770-4FCF-93CE-0F93989D4FD6}" destId="{9D2C680B-E412-954A-8ECE-779ACD87D457}" srcOrd="0" destOrd="0" presId="urn:microsoft.com/office/officeart/2005/8/layout/vList5"/>
    <dgm:cxn modelId="{FAD33BE8-4EBE-4FAE-A515-C48A9B8D1DD4}" srcId="{12400981-7D75-4979-BF76-E3079897F008}" destId="{CD062D01-ED37-4387-9AAE-73C43760AA00}" srcOrd="0" destOrd="0" parTransId="{6CD6055F-356B-42CB-8731-174623E8036F}" sibTransId="{80FB9427-ADA1-4C2E-8918-662733CA5C03}"/>
    <dgm:cxn modelId="{C6A28BA7-144B-CB42-B7DD-F8C6D79AE566}" type="presParOf" srcId="{EE58C4CE-27D9-754C-B2AD-9944F8CB3037}" destId="{1180AEE1-3A89-3949-AD20-024BB60E3F6D}" srcOrd="0" destOrd="0" presId="urn:microsoft.com/office/officeart/2005/8/layout/vList5"/>
    <dgm:cxn modelId="{EB1C01AC-870B-7C41-B243-039C72BABB6D}" type="presParOf" srcId="{1180AEE1-3A89-3949-AD20-024BB60E3F6D}" destId="{A9066394-3BB3-FE47-A4CA-69D9F35C6F65}" srcOrd="0" destOrd="0" presId="urn:microsoft.com/office/officeart/2005/8/layout/vList5"/>
    <dgm:cxn modelId="{79617F43-FE77-0D4E-9ACF-EDD6F33C4B69}" type="presParOf" srcId="{1180AEE1-3A89-3949-AD20-024BB60E3F6D}" destId="{F409EF81-0251-DE40-BB59-7ECB28BF9C2D}" srcOrd="1" destOrd="0" presId="urn:microsoft.com/office/officeart/2005/8/layout/vList5"/>
    <dgm:cxn modelId="{40FDD282-54D6-1C4C-8831-8C871EE30D0B}" type="presParOf" srcId="{EE58C4CE-27D9-754C-B2AD-9944F8CB3037}" destId="{B07EA274-8C47-2645-8371-1F1AC8848BA0}" srcOrd="1" destOrd="0" presId="urn:microsoft.com/office/officeart/2005/8/layout/vList5"/>
    <dgm:cxn modelId="{D3D84514-26C0-2E44-8A75-7A6963472301}" type="presParOf" srcId="{EE58C4CE-27D9-754C-B2AD-9944F8CB3037}" destId="{96DCFD4D-4CEC-7A41-BE5B-D0631343C864}" srcOrd="2" destOrd="0" presId="urn:microsoft.com/office/officeart/2005/8/layout/vList5"/>
    <dgm:cxn modelId="{A24E2834-02C9-CC43-975A-A40E67A90561}" type="presParOf" srcId="{96DCFD4D-4CEC-7A41-BE5B-D0631343C864}" destId="{CF00E5F0-A7A7-8E42-9973-C3AEBA4668B8}" srcOrd="0" destOrd="0" presId="urn:microsoft.com/office/officeart/2005/8/layout/vList5"/>
    <dgm:cxn modelId="{DD4DFEA5-F255-0645-86A1-E209FE0ED011}" type="presParOf" srcId="{96DCFD4D-4CEC-7A41-BE5B-D0631343C864}" destId="{9D2C680B-E412-954A-8ECE-779ACD87D457}" srcOrd="1" destOrd="0" presId="urn:microsoft.com/office/officeart/2005/8/layout/vList5"/>
    <dgm:cxn modelId="{BF43733E-8248-CA4C-B7CF-5267BE829116}" type="presParOf" srcId="{EE58C4CE-27D9-754C-B2AD-9944F8CB3037}" destId="{F23F66DA-173A-C341-9392-1B93A0ED4DEB}" srcOrd="3" destOrd="0" presId="urn:microsoft.com/office/officeart/2005/8/layout/vList5"/>
    <dgm:cxn modelId="{AFB5FEA8-D801-BC4B-9FC2-5B0140F0CF2D}" type="presParOf" srcId="{EE58C4CE-27D9-754C-B2AD-9944F8CB3037}" destId="{CCF18777-011F-F244-8BBD-0543395BA8F1}" srcOrd="4" destOrd="0" presId="urn:microsoft.com/office/officeart/2005/8/layout/vList5"/>
    <dgm:cxn modelId="{67A5E500-B365-554E-9558-734383BE631F}" type="presParOf" srcId="{CCF18777-011F-F244-8BBD-0543395BA8F1}" destId="{8F584DCA-DB15-D74F-9DA5-A8F973DCB352}" srcOrd="0" destOrd="0" presId="urn:microsoft.com/office/officeart/2005/8/layout/vList5"/>
    <dgm:cxn modelId="{48189D81-1CEC-EB40-AFEB-D2C3F1FA084E}" type="presParOf" srcId="{CCF18777-011F-F244-8BBD-0543395BA8F1}" destId="{AA7F7BAD-DA4A-A245-BBD1-C62E2D0FFC1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7E3D2-2A58-BD4E-A394-39F17BDA5380}">
      <dsp:nvSpPr>
        <dsp:cNvPr id="0" name=""/>
        <dsp:cNvSpPr/>
      </dsp:nvSpPr>
      <dsp:spPr>
        <a:xfrm>
          <a:off x="3942" y="702981"/>
          <a:ext cx="2307902" cy="15794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SIMD difficulty: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/>
            <a:t>In general, an optimization task is never easy, it requires a good understanding of the algorithm/function &amp; a lot of low-level programming knowledge</a:t>
          </a:r>
        </a:p>
      </dsp:txBody>
      <dsp:txXfrm>
        <a:off x="3942" y="702981"/>
        <a:ext cx="2307902" cy="1579470"/>
      </dsp:txXfrm>
    </dsp:sp>
    <dsp:sp modelId="{18EE299D-1758-0A4F-B988-C488F87D7DB5}">
      <dsp:nvSpPr>
        <dsp:cNvPr id="0" name=""/>
        <dsp:cNvSpPr/>
      </dsp:nvSpPr>
      <dsp:spPr>
        <a:xfrm>
          <a:off x="2347480" y="1371216"/>
          <a:ext cx="346185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73EBA6-962D-F94C-A716-6000466F1DE5}">
      <dsp:nvSpPr>
        <dsp:cNvPr id="0" name=""/>
        <dsp:cNvSpPr/>
      </dsp:nvSpPr>
      <dsp:spPr>
        <a:xfrm>
          <a:off x="2729301" y="702981"/>
          <a:ext cx="2307902" cy="15794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Differences in Architectures: </a:t>
          </a:r>
          <a:r>
            <a:rPr lang="en-US" sz="1100" b="0" kern="1200" dirty="0"/>
            <a:t>SIMD implementation differs between x86, ARM, RISC-V, etc., making the process difficult</a:t>
          </a:r>
        </a:p>
      </dsp:txBody>
      <dsp:txXfrm>
        <a:off x="2729301" y="702981"/>
        <a:ext cx="2307902" cy="1579470"/>
      </dsp:txXfrm>
    </dsp:sp>
    <dsp:sp modelId="{520570B0-A340-4644-89E5-09949A689895}">
      <dsp:nvSpPr>
        <dsp:cNvPr id="0" name=""/>
        <dsp:cNvSpPr/>
      </dsp:nvSpPr>
      <dsp:spPr>
        <a:xfrm>
          <a:off x="5072838" y="1371216"/>
          <a:ext cx="346185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51BAE0-902A-F849-A350-02F3BC03ED2E}">
      <dsp:nvSpPr>
        <dsp:cNvPr id="0" name=""/>
        <dsp:cNvSpPr/>
      </dsp:nvSpPr>
      <dsp:spPr>
        <a:xfrm>
          <a:off x="5454659" y="702981"/>
          <a:ext cx="2307902" cy="15794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Continuous Evolution: </a:t>
          </a:r>
          <a:r>
            <a:rPr lang="en-US" sz="1100" b="0" kern="1200" dirty="0"/>
            <a:t>Processors and computing units are constantly changing, resulting in the knowledge required for code optimization being constantly different.</a:t>
          </a:r>
        </a:p>
      </dsp:txBody>
      <dsp:txXfrm>
        <a:off x="5454659" y="702981"/>
        <a:ext cx="2307902" cy="1579470"/>
      </dsp:txXfrm>
    </dsp:sp>
    <dsp:sp modelId="{E5D42EEF-CAF0-1241-84DD-449C76986EF2}">
      <dsp:nvSpPr>
        <dsp:cNvPr id="0" name=""/>
        <dsp:cNvSpPr/>
      </dsp:nvSpPr>
      <dsp:spPr>
        <a:xfrm>
          <a:off x="7798197" y="1371216"/>
          <a:ext cx="346185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7A9BE4-1DE5-8243-AD3A-82CB628FBBE5}">
      <dsp:nvSpPr>
        <dsp:cNvPr id="0" name=""/>
        <dsp:cNvSpPr/>
      </dsp:nvSpPr>
      <dsp:spPr>
        <a:xfrm>
          <a:off x="8180017" y="702981"/>
          <a:ext cx="2307902" cy="15794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Complicated Documentation: </a:t>
          </a:r>
          <a:r>
            <a:rPr lang="en-US" sz="1100" b="0" kern="1200" dirty="0"/>
            <a:t>Often, official company documentation can be chaotic and scattered in multiple places.</a:t>
          </a:r>
        </a:p>
      </dsp:txBody>
      <dsp:txXfrm>
        <a:off x="8180017" y="702981"/>
        <a:ext cx="2307902" cy="15794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FF4163-86C2-094F-B72B-0E4B3DF845A1}">
      <dsp:nvSpPr>
        <dsp:cNvPr id="0" name=""/>
        <dsp:cNvSpPr/>
      </dsp:nvSpPr>
      <dsp:spPr>
        <a:xfrm>
          <a:off x="3159625" y="710103"/>
          <a:ext cx="1563511" cy="5240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>
                  <a:lumMod val="75000"/>
                  <a:lumOff val="25000"/>
                </a:schemeClr>
              </a:solidFill>
            </a:rPr>
            <a:t>CI/CD integration</a:t>
          </a:r>
        </a:p>
      </dsp:txBody>
      <dsp:txXfrm>
        <a:off x="3159625" y="710103"/>
        <a:ext cx="1563511" cy="524074"/>
      </dsp:txXfrm>
    </dsp:sp>
    <dsp:sp modelId="{AFD6F6D8-C7DD-A848-8B31-1BC65CCBA8FC}">
      <dsp:nvSpPr>
        <dsp:cNvPr id="0" name=""/>
        <dsp:cNvSpPr/>
      </dsp:nvSpPr>
      <dsp:spPr>
        <a:xfrm>
          <a:off x="1599262" y="293073"/>
          <a:ext cx="2798060" cy="2798060"/>
        </a:xfrm>
        <a:prstGeom prst="circularArrow">
          <a:avLst>
            <a:gd name="adj1" fmla="val 8249"/>
            <a:gd name="adj2" fmla="val 576165"/>
            <a:gd name="adj3" fmla="val 2696744"/>
            <a:gd name="adj4" fmla="val 20653216"/>
            <a:gd name="adj5" fmla="val 962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B8F040-52FC-204D-A61D-E04BA9CD2F1C}">
      <dsp:nvSpPr>
        <dsp:cNvPr id="0" name=""/>
        <dsp:cNvSpPr/>
      </dsp:nvSpPr>
      <dsp:spPr>
        <a:xfrm>
          <a:off x="2279905" y="2400992"/>
          <a:ext cx="1332853" cy="589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>
                  <a:lumMod val="75000"/>
                  <a:lumOff val="25000"/>
                </a:schemeClr>
              </a:solidFill>
            </a:rPr>
            <a:t>IDE Extension</a:t>
          </a:r>
          <a:endParaRPr lang="en-US" sz="18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2279905" y="2400992"/>
        <a:ext cx="1332853" cy="589246"/>
      </dsp:txXfrm>
    </dsp:sp>
    <dsp:sp modelId="{A52F705D-34F6-7C4B-8E3D-D4FFD392F661}">
      <dsp:nvSpPr>
        <dsp:cNvPr id="0" name=""/>
        <dsp:cNvSpPr/>
      </dsp:nvSpPr>
      <dsp:spPr>
        <a:xfrm>
          <a:off x="1484933" y="220351"/>
          <a:ext cx="2798060" cy="2798060"/>
        </a:xfrm>
        <a:prstGeom prst="circularArrow">
          <a:avLst>
            <a:gd name="adj1" fmla="val 8249"/>
            <a:gd name="adj2" fmla="val 576165"/>
            <a:gd name="adj3" fmla="val 10851285"/>
            <a:gd name="adj4" fmla="val 7527092"/>
            <a:gd name="adj5" fmla="val 962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63C8ED-F8D0-F446-8AED-F691EA69FBA6}">
      <dsp:nvSpPr>
        <dsp:cNvPr id="0" name=""/>
        <dsp:cNvSpPr/>
      </dsp:nvSpPr>
      <dsp:spPr>
        <a:xfrm>
          <a:off x="1132230" y="606196"/>
          <a:ext cx="1638105" cy="731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None/>
          </a:pPr>
          <a:r>
            <a:rPr lang="en-US" sz="1800" b="1" kern="1200" dirty="0">
              <a:solidFill>
                <a:schemeClr val="tx1">
                  <a:lumMod val="75000"/>
                  <a:lumOff val="25000"/>
                </a:schemeClr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SIMD.ai</a:t>
          </a:r>
          <a:r>
            <a:rPr lang="en-US" sz="1800" b="1" kern="1200" dirty="0">
              <a:solidFill>
                <a:schemeClr val="tx1">
                  <a:lumMod val="75000"/>
                  <a:lumOff val="25000"/>
                </a:schemeClr>
              </a:solidFill>
            </a:rPr>
            <a:t> integration</a:t>
          </a:r>
          <a:endParaRPr lang="en-US" sz="18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1132230" y="606196"/>
        <a:ext cx="1638105" cy="731888"/>
      </dsp:txXfrm>
    </dsp:sp>
    <dsp:sp modelId="{92117FA1-70C5-814A-BC38-DF36416AA6EC}">
      <dsp:nvSpPr>
        <dsp:cNvPr id="0" name=""/>
        <dsp:cNvSpPr/>
      </dsp:nvSpPr>
      <dsp:spPr>
        <a:xfrm>
          <a:off x="1450965" y="-18658"/>
          <a:ext cx="2798060" cy="2798060"/>
        </a:xfrm>
        <a:prstGeom prst="circularArrow">
          <a:avLst>
            <a:gd name="adj1" fmla="val 8249"/>
            <a:gd name="adj2" fmla="val 576165"/>
            <a:gd name="adj3" fmla="val 18220395"/>
            <a:gd name="adj4" fmla="val 14096059"/>
            <a:gd name="adj5" fmla="val 962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09EF81-0251-DE40-BB59-7ECB28BF9C2D}">
      <dsp:nvSpPr>
        <dsp:cNvPr id="0" name=""/>
        <dsp:cNvSpPr/>
      </dsp:nvSpPr>
      <dsp:spPr>
        <a:xfrm rot="5400000">
          <a:off x="3757908" y="-1421011"/>
          <a:ext cx="887170" cy="395434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With 10,000+ documented SIMD instructions, our knowledge base is ideal for conversion into an intelligent system.</a:t>
          </a:r>
        </a:p>
      </dsp:txBody>
      <dsp:txXfrm rot="-5400000">
        <a:off x="2224320" y="155885"/>
        <a:ext cx="3911038" cy="800554"/>
      </dsp:txXfrm>
    </dsp:sp>
    <dsp:sp modelId="{A9066394-3BB3-FE47-A4CA-69D9F35C6F65}">
      <dsp:nvSpPr>
        <dsp:cNvPr id="0" name=""/>
        <dsp:cNvSpPr/>
      </dsp:nvSpPr>
      <dsp:spPr>
        <a:xfrm>
          <a:off x="0" y="1680"/>
          <a:ext cx="2224320" cy="11089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Data exploitation from SIMD.info</a:t>
          </a:r>
          <a:endParaRPr lang="en-US" sz="2000" kern="1200" dirty="0"/>
        </a:p>
      </dsp:txBody>
      <dsp:txXfrm>
        <a:off x="54135" y="55815"/>
        <a:ext cx="2116050" cy="1000693"/>
      </dsp:txXfrm>
    </dsp:sp>
    <dsp:sp modelId="{9D2C680B-E412-954A-8ECE-779ACD87D457}">
      <dsp:nvSpPr>
        <dsp:cNvPr id="0" name=""/>
        <dsp:cNvSpPr/>
      </dsp:nvSpPr>
      <dsp:spPr>
        <a:xfrm rot="5400000">
          <a:off x="3757908" y="-256600"/>
          <a:ext cx="887170" cy="395434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Although a structured information base is already very useful for a developer, many difficulties still exist.</a:t>
          </a:r>
        </a:p>
      </dsp:txBody>
      <dsp:txXfrm rot="-5400000">
        <a:off x="2224320" y="1320296"/>
        <a:ext cx="3911038" cy="800554"/>
      </dsp:txXfrm>
    </dsp:sp>
    <dsp:sp modelId="{CF00E5F0-A7A7-8E42-9973-C3AEBA4668B8}">
      <dsp:nvSpPr>
        <dsp:cNvPr id="0" name=""/>
        <dsp:cNvSpPr/>
      </dsp:nvSpPr>
      <dsp:spPr>
        <a:xfrm>
          <a:off x="0" y="1166091"/>
          <a:ext cx="2224320" cy="11089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Ability to quickly optimize code</a:t>
          </a:r>
          <a:endParaRPr lang="en-US" sz="2000" kern="1200" dirty="0"/>
        </a:p>
      </dsp:txBody>
      <dsp:txXfrm>
        <a:off x="54135" y="1220226"/>
        <a:ext cx="2116050" cy="1000693"/>
      </dsp:txXfrm>
    </dsp:sp>
    <dsp:sp modelId="{AA7F7BAD-DA4A-A245-BBD1-C62E2D0FFC1E}">
      <dsp:nvSpPr>
        <dsp:cNvPr id="0" name=""/>
        <dsp:cNvSpPr/>
      </dsp:nvSpPr>
      <dsp:spPr>
        <a:xfrm rot="5400000">
          <a:off x="3757908" y="907810"/>
          <a:ext cx="887170" cy="395434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Automatic mapping of SIMD instructions for different architectures</a:t>
          </a:r>
        </a:p>
      </dsp:txBody>
      <dsp:txXfrm rot="-5400000">
        <a:off x="2224320" y="2484706"/>
        <a:ext cx="3911038" cy="800554"/>
      </dsp:txXfrm>
    </dsp:sp>
    <dsp:sp modelId="{8F584DCA-DB15-D74F-9DA5-A8F973DCB352}">
      <dsp:nvSpPr>
        <dsp:cNvPr id="0" name=""/>
        <dsp:cNvSpPr/>
      </dsp:nvSpPr>
      <dsp:spPr>
        <a:xfrm>
          <a:off x="0" y="2330502"/>
          <a:ext cx="2224320" cy="11089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Translation between architectures</a:t>
          </a:r>
          <a:endParaRPr lang="en-US" sz="2000" kern="1200" dirty="0"/>
        </a:p>
      </dsp:txBody>
      <dsp:txXfrm>
        <a:off x="54135" y="2384637"/>
        <a:ext cx="2116050" cy="10006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E6F96-6A4C-334B-A82A-A788F8F67404}" type="datetimeFigureOut">
              <a:rPr lang="en-US" smtClean="0"/>
              <a:t>12/3/24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435B0-E589-9242-A1AB-DC1A65935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2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8435B0-E589-9242-A1AB-DC1A659354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44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8435B0-E589-9242-A1AB-DC1A659354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083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8435B0-E589-9242-A1AB-DC1A659354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85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8435B0-E589-9242-A1AB-DC1A659354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33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8435B0-E589-9242-A1AB-DC1A659354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410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8435B0-E589-9242-A1AB-DC1A659354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90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60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3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82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44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38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96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1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4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9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09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5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12/3/24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63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6" r:id="rId6"/>
    <p:sldLayoutId id="2147483771" r:id="rId7"/>
    <p:sldLayoutId id="2147483772" r:id="rId8"/>
    <p:sldLayoutId id="2147483773" r:id="rId9"/>
    <p:sldLayoutId id="2147483775" r:id="rId10"/>
    <p:sldLayoutId id="214748377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simd.info/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microsoft.com/office/2007/relationships/hdphoto" Target="../media/hdphoto1.wdp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diagramColors" Target="../diagrams/colors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diagramQuickStyle" Target="../diagrams/quickStyl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Layout" Target="../diagrams/layout3.xml"/><Relationship Id="rId5" Type="http://schemas.openxmlformats.org/officeDocument/2006/relationships/diagramQuickStyle" Target="../diagrams/quickStyle2.xml"/><Relationship Id="rId10" Type="http://schemas.openxmlformats.org/officeDocument/2006/relationships/diagramData" Target="../diagrams/data3.xml"/><Relationship Id="rId4" Type="http://schemas.openxmlformats.org/officeDocument/2006/relationships/diagramLayout" Target="../diagrams/layout2.xml"/><Relationship Id="rId9" Type="http://schemas.microsoft.com/office/2007/relationships/hdphoto" Target="../media/hdphoto1.wdp"/><Relationship Id="rId14" Type="http://schemas.microsoft.com/office/2007/relationships/diagramDrawing" Target="../diagrams/drawin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ollama.com/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65" name="Bottom Right">
            <a:extLst>
              <a:ext uri="{FF2B5EF4-FFF2-40B4-BE49-F238E27FC236}">
                <a16:creationId xmlns:a16="http://schemas.microsoft.com/office/drawing/2014/main" id="{33609D13-CB83-4F4B-BB01-27F01BE4E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92BD156E-E42F-4CFB-89AD-312AEC7535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67" name="Graphic 157">
              <a:extLst>
                <a:ext uri="{FF2B5EF4-FFF2-40B4-BE49-F238E27FC236}">
                  <a16:creationId xmlns:a16="http://schemas.microsoft.com/office/drawing/2014/main" id="{C8B96A24-322B-419A-847B-E8C600AA5B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427E1425-F9A6-4F2D-8335-CBA7062B91B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57DF7F24-8721-4CD5-AE3B-C72BCE2882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A0C58FE3-4394-46E8-9039-2D69C594B8C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02D8E899-B726-49F6-9C9F-59A3147011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242131D2-A82F-4603-9B6A-EA00FEB82BA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4CCDA1D5-C84B-470D-A2E1-5E51E8A856F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7BF2B54C-D2E2-4A3E-8DA8-E56D7375C97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72505F4D-B4C3-4EB9-9252-F7229CBD16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E9D8B8-066C-F13C-6A23-5FA9AFE06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80192" y="744909"/>
            <a:ext cx="5797883" cy="3155419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Leveraging LLMs for SIMD Optimization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917C4A-98D3-E8F6-A933-5A5BBD2E3E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87324" y="4074784"/>
            <a:ext cx="5797882" cy="2054306"/>
          </a:xfrm>
        </p:spPr>
        <p:txBody>
          <a:bodyPr anchor="t">
            <a:normAutofit/>
          </a:bodyPr>
          <a:lstStyle/>
          <a:p>
            <a:pPr algn="l"/>
            <a:r>
              <a:rPr lang="en-US" sz="2200" dirty="0"/>
              <a:t>A Journey from Knowledge Base to AI Assistant</a:t>
            </a:r>
          </a:p>
        </p:txBody>
      </p:sp>
      <p:pic>
        <p:nvPicPr>
          <p:cNvPr id="58" name="Graphic 57" descr="Head with Gears">
            <a:extLst>
              <a:ext uri="{FF2B5EF4-FFF2-40B4-BE49-F238E27FC236}">
                <a16:creationId xmlns:a16="http://schemas.microsoft.com/office/drawing/2014/main" id="{C6C73561-7C02-16D6-A0F5-E061B1A493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600" y="1001191"/>
            <a:ext cx="4781280" cy="4781280"/>
          </a:xfrm>
          <a:prstGeom prst="rect">
            <a:avLst/>
          </a:prstGeom>
        </p:spPr>
      </p:pic>
      <p:grpSp>
        <p:nvGrpSpPr>
          <p:cNvPr id="77" name="Top left">
            <a:extLst>
              <a:ext uri="{FF2B5EF4-FFF2-40B4-BE49-F238E27FC236}">
                <a16:creationId xmlns:a16="http://schemas.microsoft.com/office/drawing/2014/main" id="{FF47B612-7B2E-4A09-9B53-40BDE4350E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599A3C89-9112-4DA1-8BB8-8DE0F7A70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60847D53-C868-4FD8-A29C-4C44BCBA9B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E11266F6-080B-489F-9B02-B5C4DE4EB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7A0BBAD6-8B87-4B31-89B8-E2C854FF3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BD79712E-3AD5-4656-A6A0-54C4087A01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31635E33-4458-4D3F-A1C4-264AC52218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3432BB39-F871-43E7-A232-C65BFFA911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AAE45D09-4993-4718-82A0-BA2217EB2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87" name="Cross">
            <a:extLst>
              <a:ext uri="{FF2B5EF4-FFF2-40B4-BE49-F238E27FC236}">
                <a16:creationId xmlns:a16="http://schemas.microsoft.com/office/drawing/2014/main" id="{3BC5998F-E162-4A33-9E87-01942908A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945264" y="149792"/>
            <a:ext cx="118872" cy="118872"/>
            <a:chOff x="1175347" y="3733800"/>
            <a:chExt cx="118872" cy="118872"/>
          </a:xfrm>
        </p:grpSpPr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8259320D-EB3E-4C80-8E86-8A18306B2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F07AF5EE-95F6-4B57-B8DD-5051D2EB9E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51" name="Picture 50" descr="A black and white logo&#10;&#10;Description automatically generated">
            <a:extLst>
              <a:ext uri="{FF2B5EF4-FFF2-40B4-BE49-F238E27FC236}">
                <a16:creationId xmlns:a16="http://schemas.microsoft.com/office/drawing/2014/main" id="{49D9A929-17B3-F765-7B3D-BB199CB0D6DD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-29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037" y="6205537"/>
            <a:ext cx="1199327" cy="561041"/>
          </a:xfrm>
          <a:prstGeom prst="rect">
            <a:avLst/>
          </a:prstGeom>
          <a:noFill/>
          <a:effectLst>
            <a:glow>
              <a:schemeClr val="accent1">
                <a:alpha val="40000"/>
              </a:schemeClr>
            </a:glow>
            <a:outerShdw blurRad="50800" dist="50800" dir="5400000" sx="1000" sy="1000" algn="ctr" rotWithShape="0">
              <a:schemeClr val="tx1">
                <a:alpha val="50000"/>
              </a:schemeClr>
            </a:outerShdw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7AD2A3F-B933-8547-B928-C921391085B1}"/>
              </a:ext>
            </a:extLst>
          </p:cNvPr>
          <p:cNvSpPr txBox="1"/>
          <p:nvPr/>
        </p:nvSpPr>
        <p:spPr>
          <a:xfrm>
            <a:off x="11383315" y="6450962"/>
            <a:ext cx="67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1/10</a:t>
            </a:r>
          </a:p>
        </p:txBody>
      </p:sp>
    </p:spTree>
    <p:extLst>
      <p:ext uri="{BB962C8B-B14F-4D97-AF65-F5344CB8AC3E}">
        <p14:creationId xmlns:p14="http://schemas.microsoft.com/office/powerpoint/2010/main" val="2059228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ack and white logo&#10;&#10;Description automatically generated">
            <a:extLst>
              <a:ext uri="{FF2B5EF4-FFF2-40B4-BE49-F238E27FC236}">
                <a16:creationId xmlns:a16="http://schemas.microsoft.com/office/drawing/2014/main" id="{0A7D3584-90DD-56F8-AC41-E90E9E9C916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9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037" y="6205537"/>
            <a:ext cx="1199327" cy="561041"/>
          </a:xfrm>
          <a:prstGeom prst="rect">
            <a:avLst/>
          </a:prstGeom>
          <a:noFill/>
          <a:effectLst>
            <a:glow>
              <a:schemeClr val="accent1">
                <a:alpha val="40000"/>
              </a:schemeClr>
            </a:glow>
            <a:outerShdw blurRad="50800" dist="50800" dir="5400000" sx="1000" sy="1000" algn="ctr" rotWithShape="0">
              <a:schemeClr val="tx1">
                <a:alpha val="50000"/>
              </a:schemeClr>
            </a:outerShdw>
            <a:softEdge rad="0"/>
          </a:effec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9BEF9C1-A734-EE0B-DBEF-1EED7DA6BABF}"/>
              </a:ext>
            </a:extLst>
          </p:cNvPr>
          <p:cNvSpPr txBox="1">
            <a:spLocks/>
          </p:cNvSpPr>
          <p:nvPr/>
        </p:nvSpPr>
        <p:spPr>
          <a:xfrm>
            <a:off x="2783692" y="2205345"/>
            <a:ext cx="6624613" cy="79387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/>
              <a:t>Thank you very much.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3409908-7D7E-9710-3D3F-2EB4F6DBAEBD}"/>
              </a:ext>
            </a:extLst>
          </p:cNvPr>
          <p:cNvSpPr txBox="1"/>
          <p:nvPr/>
        </p:nvSpPr>
        <p:spPr>
          <a:xfrm>
            <a:off x="4993773" y="2994309"/>
            <a:ext cx="2204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Questions</a:t>
            </a:r>
            <a:r>
              <a:rPr lang="el-GR" sz="3200" dirty="0"/>
              <a:t> ;</a:t>
            </a:r>
            <a:endParaRPr lang="en-US" sz="3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3671347-904C-BB34-069F-2CF7E1B1DFD1}"/>
              </a:ext>
            </a:extLst>
          </p:cNvPr>
          <p:cNvSpPr txBox="1"/>
          <p:nvPr/>
        </p:nvSpPr>
        <p:spPr>
          <a:xfrm>
            <a:off x="4022942" y="4056137"/>
            <a:ext cx="414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Giorgos Mermigkis</a:t>
            </a:r>
            <a:endParaRPr lang="en-US" dirty="0"/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EFCF28C2-228A-02AD-EBEA-21BE7ADF2463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42000"/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104947" y="0"/>
            <a:ext cx="1087053" cy="10822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3C9D00-834E-8BC1-216F-FC9768061B74}"/>
              </a:ext>
            </a:extLst>
          </p:cNvPr>
          <p:cNvSpPr txBox="1"/>
          <p:nvPr/>
        </p:nvSpPr>
        <p:spPr>
          <a:xfrm>
            <a:off x="4230841" y="4425469"/>
            <a:ext cx="37303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5</a:t>
            </a:r>
            <a:r>
              <a:rPr lang="en-US" sz="1600" baseline="30000" dirty="0"/>
              <a:t>th</a:t>
            </a:r>
            <a:r>
              <a:rPr lang="en-US" sz="1600" dirty="0"/>
              <a:t> Year Undergraduate @CEID, UPatras</a:t>
            </a:r>
            <a:br>
              <a:rPr lang="en-US" sz="1600" dirty="0"/>
            </a:br>
            <a:r>
              <a:rPr lang="en-US" sz="1600" dirty="0"/>
              <a:t>Software Engineer @Vectorcamp</a:t>
            </a:r>
            <a:br>
              <a:rPr lang="el-GR" sz="1600" dirty="0"/>
            </a:br>
            <a:r>
              <a:rPr lang="en-US" sz="1600" b="0" i="0" dirty="0">
                <a:solidFill>
                  <a:srgbClr val="18191B"/>
                </a:solidFill>
                <a:effectLst/>
                <a:latin typeface="PT Sans" panose="020B0503020203020204" pitchFamily="34" charset="77"/>
              </a:rPr>
              <a:t>george.mermigkis@vectorcamp.gr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18372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4A678F7-FB9C-9BD4-D472-D0F077233271}"/>
              </a:ext>
            </a:extLst>
          </p:cNvPr>
          <p:cNvSpPr txBox="1">
            <a:spLocks/>
          </p:cNvSpPr>
          <p:nvPr/>
        </p:nvSpPr>
        <p:spPr>
          <a:xfrm>
            <a:off x="2833899" y="301225"/>
            <a:ext cx="6521154" cy="580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SIMD Optimization Challenges</a:t>
            </a:r>
          </a:p>
        </p:txBody>
      </p:sp>
      <p:graphicFrame>
        <p:nvGraphicFramePr>
          <p:cNvPr id="5" name="TextBox 50">
            <a:extLst>
              <a:ext uri="{FF2B5EF4-FFF2-40B4-BE49-F238E27FC236}">
                <a16:creationId xmlns:a16="http://schemas.microsoft.com/office/drawing/2014/main" id="{107407C1-5B78-4E03-4550-9999432672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1735803"/>
              </p:ext>
            </p:extLst>
          </p:nvPr>
        </p:nvGraphicFramePr>
        <p:xfrm>
          <a:off x="975398" y="881433"/>
          <a:ext cx="10491863" cy="2985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9E2013D-A9E4-A1AB-371C-FD00E525B778}"/>
              </a:ext>
            </a:extLst>
          </p:cNvPr>
          <p:cNvSpPr txBox="1"/>
          <p:nvPr/>
        </p:nvSpPr>
        <p:spPr>
          <a:xfrm>
            <a:off x="1826851" y="3985409"/>
            <a:ext cx="8535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this reason, we implemented an online knowledge base with more than 10,000 intrinsics of the largest architectures, which includes detailed information for each command, such as: Description, Assembly Instructions, examples, equivalents, etc.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A90FD3-4E4A-52BA-7F72-E5DC75AF166D}"/>
              </a:ext>
            </a:extLst>
          </p:cNvPr>
          <p:cNvSpPr txBox="1"/>
          <p:nvPr/>
        </p:nvSpPr>
        <p:spPr>
          <a:xfrm>
            <a:off x="4900671" y="5009719"/>
            <a:ext cx="2046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Meet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SIMD.info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0DDD89-B008-46A1-1D87-F76A0AF5C99A}"/>
              </a:ext>
            </a:extLst>
          </p:cNvPr>
          <p:cNvSpPr txBox="1"/>
          <p:nvPr/>
        </p:nvSpPr>
        <p:spPr>
          <a:xfrm>
            <a:off x="11383315" y="6450962"/>
            <a:ext cx="67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2/10</a:t>
            </a:r>
          </a:p>
        </p:txBody>
      </p:sp>
      <p:pic>
        <p:nvPicPr>
          <p:cNvPr id="9" name="Picture 8" descr="A black and white logo&#10;&#10;Description automatically generated">
            <a:extLst>
              <a:ext uri="{FF2B5EF4-FFF2-40B4-BE49-F238E27FC236}">
                <a16:creationId xmlns:a16="http://schemas.microsoft.com/office/drawing/2014/main" id="{A9BE2354-E210-4CD1-DE51-7D147ECBAFF4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-29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037" y="6205537"/>
            <a:ext cx="1199327" cy="561041"/>
          </a:xfrm>
          <a:prstGeom prst="rect">
            <a:avLst/>
          </a:prstGeom>
          <a:noFill/>
          <a:effectLst>
            <a:glow>
              <a:schemeClr val="accent1">
                <a:alpha val="40000"/>
              </a:schemeClr>
            </a:glow>
            <a:outerShdw blurRad="50800" dist="50800" dir="5400000" sx="1000" sy="1000" algn="ctr" rotWithShape="0">
              <a:schemeClr val="tx1">
                <a:alpha val="50000"/>
              </a:schemeClr>
            </a:outerShd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6071063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EFC9382-7D1F-F968-A274-7F436E8748B0}"/>
              </a:ext>
            </a:extLst>
          </p:cNvPr>
          <p:cNvSpPr txBox="1">
            <a:spLocks/>
          </p:cNvSpPr>
          <p:nvPr/>
        </p:nvSpPr>
        <p:spPr>
          <a:xfrm>
            <a:off x="1237228" y="301225"/>
            <a:ext cx="3862175" cy="580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Why LLMs 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CED57BB-5AD5-854A-F56B-ACD03A0495F3}"/>
              </a:ext>
            </a:extLst>
          </p:cNvPr>
          <p:cNvSpPr txBox="1">
            <a:spLocks/>
          </p:cNvSpPr>
          <p:nvPr/>
        </p:nvSpPr>
        <p:spPr>
          <a:xfrm>
            <a:off x="7092597" y="311505"/>
            <a:ext cx="3862175" cy="580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Our Vision</a:t>
            </a:r>
          </a:p>
        </p:txBody>
      </p:sp>
      <p:graphicFrame>
        <p:nvGraphicFramePr>
          <p:cNvPr id="48" name="TextBox 40">
            <a:extLst>
              <a:ext uri="{FF2B5EF4-FFF2-40B4-BE49-F238E27FC236}">
                <a16:creationId xmlns:a16="http://schemas.microsoft.com/office/drawing/2014/main" id="{A00B1189-9F65-7A7C-0106-CCDAB0D449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1307096"/>
              </p:ext>
            </p:extLst>
          </p:nvPr>
        </p:nvGraphicFramePr>
        <p:xfrm>
          <a:off x="6200275" y="1792128"/>
          <a:ext cx="5855368" cy="3139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7" name="Picture 56" descr="A black and white logo&#10;&#10;Description automatically generated">
            <a:extLst>
              <a:ext uri="{FF2B5EF4-FFF2-40B4-BE49-F238E27FC236}">
                <a16:creationId xmlns:a16="http://schemas.microsoft.com/office/drawing/2014/main" id="{DB1F3238-D3F4-4A6D-51DD-B9B0CF6AE520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-29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037" y="6205537"/>
            <a:ext cx="1199327" cy="561041"/>
          </a:xfrm>
          <a:prstGeom prst="rect">
            <a:avLst/>
          </a:prstGeom>
          <a:noFill/>
          <a:effectLst>
            <a:glow>
              <a:schemeClr val="accent1">
                <a:alpha val="40000"/>
              </a:schemeClr>
            </a:glow>
            <a:outerShdw blurRad="50800" dist="50800" dir="5400000" sx="1000" sy="1000" algn="ctr" rotWithShape="0">
              <a:schemeClr val="tx1">
                <a:alpha val="50000"/>
              </a:schemeClr>
            </a:outerShdw>
            <a:softEdge rad="0"/>
          </a:effectLst>
        </p:spPr>
      </p:pic>
      <p:graphicFrame>
        <p:nvGraphicFramePr>
          <p:cNvPr id="43" name="TextBox 40">
            <a:extLst>
              <a:ext uri="{FF2B5EF4-FFF2-40B4-BE49-F238E27FC236}">
                <a16:creationId xmlns:a16="http://schemas.microsoft.com/office/drawing/2014/main" id="{4445B3E4-8D17-EEC2-ECB3-2EF85A110C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7811274"/>
              </p:ext>
            </p:extLst>
          </p:nvPr>
        </p:nvGraphicFramePr>
        <p:xfrm>
          <a:off x="668700" y="1641216"/>
          <a:ext cx="6178667" cy="3441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58" name="TextBox 57">
            <a:extLst>
              <a:ext uri="{FF2B5EF4-FFF2-40B4-BE49-F238E27FC236}">
                <a16:creationId xmlns:a16="http://schemas.microsoft.com/office/drawing/2014/main" id="{689E830B-669F-E8D5-B955-0B2FA8C3FA54}"/>
              </a:ext>
            </a:extLst>
          </p:cNvPr>
          <p:cNvSpPr txBox="1"/>
          <p:nvPr/>
        </p:nvSpPr>
        <p:spPr>
          <a:xfrm>
            <a:off x="11383315" y="6450962"/>
            <a:ext cx="67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l-G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/10</a:t>
            </a:r>
          </a:p>
        </p:txBody>
      </p:sp>
    </p:spTree>
    <p:extLst>
      <p:ext uri="{BB962C8B-B14F-4D97-AF65-F5344CB8AC3E}">
        <p14:creationId xmlns:p14="http://schemas.microsoft.com/office/powerpoint/2010/main" val="1520691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08DCFFB-E226-AD9C-7537-15B96305BB9E}"/>
              </a:ext>
            </a:extLst>
          </p:cNvPr>
          <p:cNvSpPr txBox="1">
            <a:spLocks/>
          </p:cNvSpPr>
          <p:nvPr/>
        </p:nvSpPr>
        <p:spPr>
          <a:xfrm>
            <a:off x="1847873" y="280205"/>
            <a:ext cx="8496253" cy="580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Landscape Analysis &amp; Data Engineering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35E502-0B7A-3864-323F-1FF05AD12DAA}"/>
              </a:ext>
            </a:extLst>
          </p:cNvPr>
          <p:cNvSpPr txBox="1"/>
          <p:nvPr/>
        </p:nvSpPr>
        <p:spPr>
          <a:xfrm>
            <a:off x="3530376" y="1147014"/>
            <a:ext cx="5139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 Proprietary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(GPT-4, Claude, PaLM)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 Open Source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(LLaMA, Bert, GPT-J)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 Code Specific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(StarCoder, Qwen, Codestral)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337D77-5B29-6D88-68CA-827ADD3DC975}"/>
              </a:ext>
            </a:extLst>
          </p:cNvPr>
          <p:cNvSpPr txBox="1"/>
          <p:nvPr/>
        </p:nvSpPr>
        <p:spPr>
          <a:xfrm>
            <a:off x="209331" y="3438824"/>
            <a:ext cx="51395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Main Features: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Model Size </a:t>
            </a:r>
            <a:r>
              <a:rPr lang="el-G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3b-405b)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CPU Deployment (thus, small sizes)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Memory/speed trade-off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License </a:t>
            </a:r>
            <a:r>
              <a:rPr lang="el-G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MIT, Apache, Proprietary)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Quantization</a:t>
            </a:r>
            <a:r>
              <a:rPr lang="el-G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(8-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bit, 16-bit)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Framework Selection (Hugging Face, Ollama)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0A2C85-AF9D-C137-BF5F-F6593978D327}"/>
              </a:ext>
            </a:extLst>
          </p:cNvPr>
          <p:cNvSpPr txBox="1"/>
          <p:nvPr/>
        </p:nvSpPr>
        <p:spPr>
          <a:xfrm>
            <a:off x="7557468" y="2950669"/>
            <a:ext cx="45803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Key Initial Implementation Points: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Use of StarCoder2 (3b </a:t>
            </a:r>
            <a:r>
              <a:rPr lang="el-G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και 7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 models</a:t>
            </a:r>
            <a:r>
              <a:rPr lang="el-G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Prompt Engineering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Convert data into a format suitable for models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Maintaining fp32 accuracy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Batching &amp; Threading</a:t>
            </a:r>
          </a:p>
        </p:txBody>
      </p:sp>
      <p:sp>
        <p:nvSpPr>
          <p:cNvPr id="188" name="Circular Arrow 187">
            <a:extLst>
              <a:ext uri="{FF2B5EF4-FFF2-40B4-BE49-F238E27FC236}">
                <a16:creationId xmlns:a16="http://schemas.microsoft.com/office/drawing/2014/main" id="{1F495372-0A2E-30DC-6AE8-1F124ECFC94A}"/>
              </a:ext>
            </a:extLst>
          </p:cNvPr>
          <p:cNvSpPr/>
          <p:nvPr/>
        </p:nvSpPr>
        <p:spPr>
          <a:xfrm rot="3601000">
            <a:off x="2047823" y="1488641"/>
            <a:ext cx="2611478" cy="3354041"/>
          </a:xfrm>
          <a:prstGeom prst="circularArrow">
            <a:avLst>
              <a:gd name="adj1" fmla="val 8249"/>
              <a:gd name="adj2" fmla="val 576165"/>
              <a:gd name="adj3" fmla="val 10851285"/>
              <a:gd name="adj4" fmla="val 7648954"/>
              <a:gd name="adj5" fmla="val 9624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9" name="Circular Arrow 188">
            <a:extLst>
              <a:ext uri="{FF2B5EF4-FFF2-40B4-BE49-F238E27FC236}">
                <a16:creationId xmlns:a16="http://schemas.microsoft.com/office/drawing/2014/main" id="{05E5CC07-4587-083D-C569-A94116914E75}"/>
              </a:ext>
            </a:extLst>
          </p:cNvPr>
          <p:cNvSpPr/>
          <p:nvPr/>
        </p:nvSpPr>
        <p:spPr>
          <a:xfrm rot="8527778">
            <a:off x="7553036" y="1595400"/>
            <a:ext cx="2611478" cy="3354041"/>
          </a:xfrm>
          <a:prstGeom prst="circularArrow">
            <a:avLst>
              <a:gd name="adj1" fmla="val 8249"/>
              <a:gd name="adj2" fmla="val 576165"/>
              <a:gd name="adj3" fmla="val 10851285"/>
              <a:gd name="adj4" fmla="val 7648954"/>
              <a:gd name="adj5" fmla="val 9624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0" name="Circular Arrow 189">
            <a:extLst>
              <a:ext uri="{FF2B5EF4-FFF2-40B4-BE49-F238E27FC236}">
                <a16:creationId xmlns:a16="http://schemas.microsoft.com/office/drawing/2014/main" id="{755DF5FD-372D-292B-82CA-39D56346A937}"/>
              </a:ext>
            </a:extLst>
          </p:cNvPr>
          <p:cNvSpPr/>
          <p:nvPr/>
        </p:nvSpPr>
        <p:spPr>
          <a:xfrm rot="16200000">
            <a:off x="4471257" y="3304973"/>
            <a:ext cx="2611478" cy="3354041"/>
          </a:xfrm>
          <a:prstGeom prst="circularArrow">
            <a:avLst>
              <a:gd name="adj1" fmla="val 8249"/>
              <a:gd name="adj2" fmla="val 2208400"/>
              <a:gd name="adj3" fmla="val 10851285"/>
              <a:gd name="adj4" fmla="val 6622925"/>
              <a:gd name="adj5" fmla="val 9624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91" name="Picture 190" descr="A black and white logo&#10;&#10;Description automatically generated">
            <a:extLst>
              <a:ext uri="{FF2B5EF4-FFF2-40B4-BE49-F238E27FC236}">
                <a16:creationId xmlns:a16="http://schemas.microsoft.com/office/drawing/2014/main" id="{9BB02621-8DC5-9171-157C-F995805A762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9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037" y="6205537"/>
            <a:ext cx="1199327" cy="561041"/>
          </a:xfrm>
          <a:prstGeom prst="rect">
            <a:avLst/>
          </a:prstGeom>
          <a:noFill/>
          <a:effectLst>
            <a:glow>
              <a:schemeClr val="accent1">
                <a:alpha val="40000"/>
              </a:schemeClr>
            </a:glow>
            <a:outerShdw blurRad="50800" dist="50800" dir="5400000" sx="1000" sy="1000" algn="ctr" rotWithShape="0">
              <a:schemeClr val="tx1">
                <a:alpha val="50000"/>
              </a:schemeClr>
            </a:outerShdw>
            <a:softEdge rad="0"/>
          </a:effectLst>
        </p:spPr>
      </p:pic>
      <p:sp>
        <p:nvSpPr>
          <p:cNvPr id="193" name="TextBox 192">
            <a:extLst>
              <a:ext uri="{FF2B5EF4-FFF2-40B4-BE49-F238E27FC236}">
                <a16:creationId xmlns:a16="http://schemas.microsoft.com/office/drawing/2014/main" id="{DF901241-D126-4294-E58F-49F2A0E64DCC}"/>
              </a:ext>
            </a:extLst>
          </p:cNvPr>
          <p:cNvSpPr txBox="1"/>
          <p:nvPr/>
        </p:nvSpPr>
        <p:spPr>
          <a:xfrm>
            <a:off x="11383315" y="6450962"/>
            <a:ext cx="67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l-G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/10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79D265F6-C2EC-E8E3-E596-AA9E2F71E765}"/>
              </a:ext>
            </a:extLst>
          </p:cNvPr>
          <p:cNvSpPr txBox="1"/>
          <p:nvPr/>
        </p:nvSpPr>
        <p:spPr>
          <a:xfrm>
            <a:off x="4910390" y="3041588"/>
            <a:ext cx="1743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chemeClr val="accent1"/>
                </a:solidFill>
              </a:rPr>
              <a:t>22 </a:t>
            </a:r>
            <a:r>
              <a:rPr lang="en-US" sz="2400" b="1" dirty="0">
                <a:solidFill>
                  <a:schemeClr val="accent1"/>
                </a:solidFill>
              </a:rPr>
              <a:t>days</a:t>
            </a:r>
            <a:r>
              <a:rPr lang="el-G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795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BC00CFD-7407-CB1D-8852-07B83ACF8523}"/>
              </a:ext>
            </a:extLst>
          </p:cNvPr>
          <p:cNvSpPr txBox="1">
            <a:spLocks/>
          </p:cNvSpPr>
          <p:nvPr/>
        </p:nvSpPr>
        <p:spPr>
          <a:xfrm>
            <a:off x="2682782" y="301225"/>
            <a:ext cx="6746199" cy="580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Approach Refinement - Pipeline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D2A27AD-1744-5DC0-D691-D5951A08BF0B}"/>
              </a:ext>
            </a:extLst>
          </p:cNvPr>
          <p:cNvSpPr txBox="1"/>
          <p:nvPr/>
        </p:nvSpPr>
        <p:spPr>
          <a:xfrm>
            <a:off x="468535" y="2688513"/>
            <a:ext cx="190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Models Pool</a:t>
            </a:r>
          </a:p>
        </p:txBody>
      </p:sp>
      <p:sp>
        <p:nvSpPr>
          <p:cNvPr id="27" name="Google Shape;696;p58">
            <a:extLst>
              <a:ext uri="{FF2B5EF4-FFF2-40B4-BE49-F238E27FC236}">
                <a16:creationId xmlns:a16="http://schemas.microsoft.com/office/drawing/2014/main" id="{6489BC80-B345-8E70-EF2C-A7AA102A1B52}"/>
              </a:ext>
            </a:extLst>
          </p:cNvPr>
          <p:cNvSpPr/>
          <p:nvPr/>
        </p:nvSpPr>
        <p:spPr>
          <a:xfrm>
            <a:off x="1067423" y="3039007"/>
            <a:ext cx="709200" cy="709200"/>
          </a:xfrm>
          <a:prstGeom prst="ellipse">
            <a:avLst/>
          </a:prstGeom>
          <a:solidFill>
            <a:schemeClr val="accent1">
              <a:alpha val="364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36" name="Google Shape;702;p58">
            <a:extLst>
              <a:ext uri="{FF2B5EF4-FFF2-40B4-BE49-F238E27FC236}">
                <a16:creationId xmlns:a16="http://schemas.microsoft.com/office/drawing/2014/main" id="{34F2B4EA-2D24-20F2-7205-FE573878C5C1}"/>
              </a:ext>
            </a:extLst>
          </p:cNvPr>
          <p:cNvCxnSpPr/>
          <p:nvPr/>
        </p:nvCxnSpPr>
        <p:spPr>
          <a:xfrm rot="10800000">
            <a:off x="219333" y="3355336"/>
            <a:ext cx="836100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" name="Google Shape;703;p58">
            <a:extLst>
              <a:ext uri="{FF2B5EF4-FFF2-40B4-BE49-F238E27FC236}">
                <a16:creationId xmlns:a16="http://schemas.microsoft.com/office/drawing/2014/main" id="{D90C1D61-C436-3231-CF40-203DD500E1D0}"/>
              </a:ext>
            </a:extLst>
          </p:cNvPr>
          <p:cNvCxnSpPr>
            <a:cxnSpLocks/>
            <a:endCxn id="65" idx="2"/>
          </p:cNvCxnSpPr>
          <p:nvPr/>
        </p:nvCxnSpPr>
        <p:spPr>
          <a:xfrm>
            <a:off x="1788613" y="3471526"/>
            <a:ext cx="1370169" cy="495789"/>
          </a:xfrm>
          <a:prstGeom prst="straightConnector1">
            <a:avLst/>
          </a:prstGeom>
          <a:noFill/>
          <a:ln w="19050" cap="rnd" cmpd="sng">
            <a:solidFill>
              <a:schemeClr val="tx1">
                <a:lumMod val="75000"/>
                <a:lumOff val="25000"/>
              </a:schemeClr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0" name="Google Shape;702;p58">
            <a:extLst>
              <a:ext uri="{FF2B5EF4-FFF2-40B4-BE49-F238E27FC236}">
                <a16:creationId xmlns:a16="http://schemas.microsoft.com/office/drawing/2014/main" id="{A292899F-1105-ACB8-4944-B17277F6A29E}"/>
              </a:ext>
            </a:extLst>
          </p:cNvPr>
          <p:cNvCxnSpPr>
            <a:cxnSpLocks/>
            <a:stCxn id="27" idx="4"/>
          </p:cNvCxnSpPr>
          <p:nvPr/>
        </p:nvCxnSpPr>
        <p:spPr>
          <a:xfrm>
            <a:off x="1422023" y="3748207"/>
            <a:ext cx="0" cy="915037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CDEB70AB-D41A-8AC3-E11A-BC309F20AB3C}"/>
              </a:ext>
            </a:extLst>
          </p:cNvPr>
          <p:cNvSpPr txBox="1"/>
          <p:nvPr/>
        </p:nvSpPr>
        <p:spPr>
          <a:xfrm>
            <a:off x="366947" y="4663244"/>
            <a:ext cx="2110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Open Source</a:t>
            </a:r>
          </a:p>
          <a:p>
            <a:pPr algn="ctr"/>
            <a:r>
              <a:rPr lang="en-US" dirty="0"/>
              <a:t>Small Size 3b-7b</a:t>
            </a:r>
          </a:p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Ollama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5" name="Google Shape;696;p58">
            <a:extLst>
              <a:ext uri="{FF2B5EF4-FFF2-40B4-BE49-F238E27FC236}">
                <a16:creationId xmlns:a16="http://schemas.microsoft.com/office/drawing/2014/main" id="{8961F37A-568A-C774-BA8B-AC249E11289D}"/>
              </a:ext>
            </a:extLst>
          </p:cNvPr>
          <p:cNvSpPr/>
          <p:nvPr/>
        </p:nvSpPr>
        <p:spPr>
          <a:xfrm>
            <a:off x="3158782" y="3612715"/>
            <a:ext cx="709200" cy="709200"/>
          </a:xfrm>
          <a:prstGeom prst="ellipse">
            <a:avLst/>
          </a:prstGeom>
          <a:solidFill>
            <a:schemeClr val="accent1">
              <a:alpha val="364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0F64721-E0CE-F776-643D-B100A964880A}"/>
              </a:ext>
            </a:extLst>
          </p:cNvPr>
          <p:cNvSpPr txBox="1"/>
          <p:nvPr/>
        </p:nvSpPr>
        <p:spPr>
          <a:xfrm>
            <a:off x="5056931" y="1525949"/>
            <a:ext cx="2537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Direct 1-1 SIMD</a:t>
            </a:r>
          </a:p>
          <a:p>
            <a:pPr algn="ctr"/>
            <a:r>
              <a:rPr lang="en-US" b="1" dirty="0"/>
              <a:t>Instructions - Testing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8D75791-FE4A-185A-1BF6-A4CF2D25B59C}"/>
              </a:ext>
            </a:extLst>
          </p:cNvPr>
          <p:cNvSpPr txBox="1"/>
          <p:nvPr/>
        </p:nvSpPr>
        <p:spPr>
          <a:xfrm>
            <a:off x="2193790" y="1738567"/>
            <a:ext cx="26391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Model guidance </a:t>
            </a:r>
          </a:p>
          <a:p>
            <a:pPr algn="ctr"/>
            <a:r>
              <a:rPr lang="en-US" dirty="0"/>
              <a:t>Model role </a:t>
            </a:r>
          </a:p>
          <a:p>
            <a:pPr algn="ctr"/>
            <a:r>
              <a:rPr lang="en-US" dirty="0"/>
              <a:t>Technical data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9" name="Google Shape;702;p58">
            <a:extLst>
              <a:ext uri="{FF2B5EF4-FFF2-40B4-BE49-F238E27FC236}">
                <a16:creationId xmlns:a16="http://schemas.microsoft.com/office/drawing/2014/main" id="{5CD267E2-DD22-8261-3576-A7ED15C09DBD}"/>
              </a:ext>
            </a:extLst>
          </p:cNvPr>
          <p:cNvCxnSpPr>
            <a:cxnSpLocks/>
          </p:cNvCxnSpPr>
          <p:nvPr/>
        </p:nvCxnSpPr>
        <p:spPr>
          <a:xfrm>
            <a:off x="3513381" y="2697678"/>
            <a:ext cx="0" cy="915037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1" name="Google Shape;696;p58">
            <a:extLst>
              <a:ext uri="{FF2B5EF4-FFF2-40B4-BE49-F238E27FC236}">
                <a16:creationId xmlns:a16="http://schemas.microsoft.com/office/drawing/2014/main" id="{0DAB442A-F5E7-C05D-0C99-9CFBCD671376}"/>
              </a:ext>
            </a:extLst>
          </p:cNvPr>
          <p:cNvSpPr/>
          <p:nvPr/>
        </p:nvSpPr>
        <p:spPr>
          <a:xfrm>
            <a:off x="5970843" y="2163979"/>
            <a:ext cx="709200" cy="709200"/>
          </a:xfrm>
          <a:prstGeom prst="ellipse">
            <a:avLst/>
          </a:prstGeom>
          <a:solidFill>
            <a:schemeClr val="accent1">
              <a:alpha val="364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696;p58">
            <a:extLst>
              <a:ext uri="{FF2B5EF4-FFF2-40B4-BE49-F238E27FC236}">
                <a16:creationId xmlns:a16="http://schemas.microsoft.com/office/drawing/2014/main" id="{9B1E4F41-E04D-EFAC-1CBA-C31C254F48CB}"/>
              </a:ext>
            </a:extLst>
          </p:cNvPr>
          <p:cNvSpPr/>
          <p:nvPr/>
        </p:nvSpPr>
        <p:spPr>
          <a:xfrm>
            <a:off x="5970843" y="4877374"/>
            <a:ext cx="709200" cy="709200"/>
          </a:xfrm>
          <a:prstGeom prst="ellipse">
            <a:avLst/>
          </a:prstGeom>
          <a:solidFill>
            <a:schemeClr val="accent1">
              <a:alpha val="364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73" name="Google Shape;703;p58">
            <a:extLst>
              <a:ext uri="{FF2B5EF4-FFF2-40B4-BE49-F238E27FC236}">
                <a16:creationId xmlns:a16="http://schemas.microsoft.com/office/drawing/2014/main" id="{D13E1676-E606-0D2B-65EC-2FBFDFBCD2C7}"/>
              </a:ext>
            </a:extLst>
          </p:cNvPr>
          <p:cNvCxnSpPr>
            <a:cxnSpLocks/>
            <a:stCxn id="65" idx="6"/>
            <a:endCxn id="71" idx="2"/>
          </p:cNvCxnSpPr>
          <p:nvPr/>
        </p:nvCxnSpPr>
        <p:spPr>
          <a:xfrm flipV="1">
            <a:off x="3867982" y="2518579"/>
            <a:ext cx="2102861" cy="1448736"/>
          </a:xfrm>
          <a:prstGeom prst="straightConnector1">
            <a:avLst/>
          </a:prstGeom>
          <a:noFill/>
          <a:ln w="19050" cap="rnd" cmpd="sng">
            <a:solidFill>
              <a:schemeClr val="tx1">
                <a:lumMod val="75000"/>
                <a:lumOff val="25000"/>
              </a:schemeClr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76" name="Google Shape;703;p58">
            <a:extLst>
              <a:ext uri="{FF2B5EF4-FFF2-40B4-BE49-F238E27FC236}">
                <a16:creationId xmlns:a16="http://schemas.microsoft.com/office/drawing/2014/main" id="{D9439203-A3A5-A871-DB45-3988BA416FDB}"/>
              </a:ext>
            </a:extLst>
          </p:cNvPr>
          <p:cNvCxnSpPr>
            <a:cxnSpLocks/>
            <a:stCxn id="65" idx="6"/>
            <a:endCxn id="72" idx="2"/>
          </p:cNvCxnSpPr>
          <p:nvPr/>
        </p:nvCxnSpPr>
        <p:spPr>
          <a:xfrm>
            <a:off x="3867982" y="3967315"/>
            <a:ext cx="2102861" cy="1264659"/>
          </a:xfrm>
          <a:prstGeom prst="straightConnector1">
            <a:avLst/>
          </a:prstGeom>
          <a:noFill/>
          <a:ln w="19050" cap="rnd" cmpd="sng">
            <a:solidFill>
              <a:schemeClr val="tx1">
                <a:lumMod val="75000"/>
                <a:lumOff val="25000"/>
              </a:schemeClr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2C269BD5-3E71-55D9-9138-63198CE322A8}"/>
              </a:ext>
            </a:extLst>
          </p:cNvPr>
          <p:cNvSpPr txBox="1"/>
          <p:nvPr/>
        </p:nvSpPr>
        <p:spPr>
          <a:xfrm>
            <a:off x="2912781" y="4305467"/>
            <a:ext cx="1201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SYSTEM Prompts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7BC4F92-FA6C-EA33-93FA-31AC8459AD1A}"/>
              </a:ext>
            </a:extLst>
          </p:cNvPr>
          <p:cNvSpPr txBox="1"/>
          <p:nvPr/>
        </p:nvSpPr>
        <p:spPr>
          <a:xfrm>
            <a:off x="5274012" y="5586574"/>
            <a:ext cx="2102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Functions</a:t>
            </a:r>
            <a:r>
              <a:rPr lang="el-GR" b="1" dirty="0"/>
              <a:t> </a:t>
            </a:r>
            <a:r>
              <a:rPr lang="en-US" b="1" dirty="0"/>
              <a:t>with SIMD - Testing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EA9CD724-FBF5-094E-18A8-B63FEC396AB8}"/>
              </a:ext>
            </a:extLst>
          </p:cNvPr>
          <p:cNvSpPr txBox="1"/>
          <p:nvPr/>
        </p:nvSpPr>
        <p:spPr>
          <a:xfrm rot="19625363">
            <a:off x="5149246" y="2452094"/>
            <a:ext cx="737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68B6A67-52C1-7EE4-EB40-626BEF9D92C0}"/>
              </a:ext>
            </a:extLst>
          </p:cNvPr>
          <p:cNvSpPr txBox="1"/>
          <p:nvPr/>
        </p:nvSpPr>
        <p:spPr>
          <a:xfrm rot="1950093">
            <a:off x="5253576" y="4671894"/>
            <a:ext cx="737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</a:t>
            </a:r>
          </a:p>
        </p:txBody>
      </p:sp>
      <p:sp>
        <p:nvSpPr>
          <p:cNvPr id="92" name="Google Shape;696;p58">
            <a:extLst>
              <a:ext uri="{FF2B5EF4-FFF2-40B4-BE49-F238E27FC236}">
                <a16:creationId xmlns:a16="http://schemas.microsoft.com/office/drawing/2014/main" id="{DD3988FC-6B1F-24F5-9F98-E953FBC753BD}"/>
              </a:ext>
            </a:extLst>
          </p:cNvPr>
          <p:cNvSpPr/>
          <p:nvPr/>
        </p:nvSpPr>
        <p:spPr>
          <a:xfrm>
            <a:off x="7875146" y="3612715"/>
            <a:ext cx="709200" cy="709200"/>
          </a:xfrm>
          <a:prstGeom prst="ellipse">
            <a:avLst/>
          </a:prstGeom>
          <a:solidFill>
            <a:schemeClr val="accent1">
              <a:alpha val="364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94" name="Google Shape;703;p58">
            <a:extLst>
              <a:ext uri="{FF2B5EF4-FFF2-40B4-BE49-F238E27FC236}">
                <a16:creationId xmlns:a16="http://schemas.microsoft.com/office/drawing/2014/main" id="{920B7D1C-800D-00C2-5E4E-8996D9721747}"/>
              </a:ext>
            </a:extLst>
          </p:cNvPr>
          <p:cNvCxnSpPr>
            <a:cxnSpLocks/>
            <a:stCxn id="92" idx="2"/>
            <a:endCxn id="71" idx="6"/>
          </p:cNvCxnSpPr>
          <p:nvPr/>
        </p:nvCxnSpPr>
        <p:spPr>
          <a:xfrm flipH="1" flipV="1">
            <a:off x="6680043" y="2518579"/>
            <a:ext cx="1195103" cy="1448736"/>
          </a:xfrm>
          <a:prstGeom prst="straightConnector1">
            <a:avLst/>
          </a:prstGeom>
          <a:noFill/>
          <a:ln w="19050" cap="rnd" cmpd="sng">
            <a:solidFill>
              <a:schemeClr val="tx1">
                <a:lumMod val="75000"/>
                <a:lumOff val="25000"/>
              </a:schemeClr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100" name="Google Shape;703;p58">
            <a:extLst>
              <a:ext uri="{FF2B5EF4-FFF2-40B4-BE49-F238E27FC236}">
                <a16:creationId xmlns:a16="http://schemas.microsoft.com/office/drawing/2014/main" id="{DE1B29B5-8C61-14C6-48F6-E3FEEF32C866}"/>
              </a:ext>
            </a:extLst>
          </p:cNvPr>
          <p:cNvCxnSpPr>
            <a:cxnSpLocks/>
            <a:stCxn id="92" idx="2"/>
            <a:endCxn id="72" idx="6"/>
          </p:cNvCxnSpPr>
          <p:nvPr/>
        </p:nvCxnSpPr>
        <p:spPr>
          <a:xfrm flipH="1">
            <a:off x="6680043" y="3967315"/>
            <a:ext cx="1195103" cy="1264659"/>
          </a:xfrm>
          <a:prstGeom prst="straightConnector1">
            <a:avLst/>
          </a:prstGeom>
          <a:noFill/>
          <a:ln w="19050" cap="rnd" cmpd="sng">
            <a:solidFill>
              <a:schemeClr val="tx1">
                <a:lumMod val="75000"/>
                <a:lumOff val="25000"/>
              </a:schemeClr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F3540E47-CD56-E259-588B-EC8859E038F5}"/>
              </a:ext>
            </a:extLst>
          </p:cNvPr>
          <p:cNvSpPr txBox="1"/>
          <p:nvPr/>
        </p:nvSpPr>
        <p:spPr>
          <a:xfrm>
            <a:off x="7526730" y="4276088"/>
            <a:ext cx="140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Evaluation</a:t>
            </a:r>
          </a:p>
        </p:txBody>
      </p:sp>
      <p:cxnSp>
        <p:nvCxnSpPr>
          <p:cNvPr id="106" name="Google Shape;702;p58">
            <a:extLst>
              <a:ext uri="{FF2B5EF4-FFF2-40B4-BE49-F238E27FC236}">
                <a16:creationId xmlns:a16="http://schemas.microsoft.com/office/drawing/2014/main" id="{6F5D2A70-366E-74F3-1E8D-020A593B4D39}"/>
              </a:ext>
            </a:extLst>
          </p:cNvPr>
          <p:cNvCxnSpPr>
            <a:cxnSpLocks/>
            <a:endCxn id="92" idx="0"/>
          </p:cNvCxnSpPr>
          <p:nvPr/>
        </p:nvCxnSpPr>
        <p:spPr>
          <a:xfrm>
            <a:off x="8229745" y="2989679"/>
            <a:ext cx="1" cy="623036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79531F0F-82F0-DF6B-84FC-F802096AB59F}"/>
              </a:ext>
            </a:extLst>
          </p:cNvPr>
          <p:cNvSpPr txBox="1"/>
          <p:nvPr/>
        </p:nvSpPr>
        <p:spPr>
          <a:xfrm>
            <a:off x="6961236" y="2349580"/>
            <a:ext cx="2537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Response Analysis Metrics for Code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9" name="Google Shape;696;p58">
            <a:extLst>
              <a:ext uri="{FF2B5EF4-FFF2-40B4-BE49-F238E27FC236}">
                <a16:creationId xmlns:a16="http://schemas.microsoft.com/office/drawing/2014/main" id="{E38577A5-96B6-BE5C-D83F-1B465B0351A9}"/>
              </a:ext>
            </a:extLst>
          </p:cNvPr>
          <p:cNvSpPr/>
          <p:nvPr/>
        </p:nvSpPr>
        <p:spPr>
          <a:xfrm>
            <a:off x="10389662" y="3612715"/>
            <a:ext cx="709200" cy="709200"/>
          </a:xfrm>
          <a:prstGeom prst="ellipse">
            <a:avLst/>
          </a:prstGeom>
          <a:solidFill>
            <a:schemeClr val="accent1">
              <a:alpha val="364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176510A-3DB9-EABD-D3FA-5C404C520984}"/>
              </a:ext>
            </a:extLst>
          </p:cNvPr>
          <p:cNvSpPr txBox="1"/>
          <p:nvPr/>
        </p:nvSpPr>
        <p:spPr>
          <a:xfrm>
            <a:off x="10073421" y="2945873"/>
            <a:ext cx="1341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Results Analysis</a:t>
            </a:r>
          </a:p>
        </p:txBody>
      </p:sp>
      <p:cxnSp>
        <p:nvCxnSpPr>
          <p:cNvPr id="111" name="Google Shape;703;p58">
            <a:extLst>
              <a:ext uri="{FF2B5EF4-FFF2-40B4-BE49-F238E27FC236}">
                <a16:creationId xmlns:a16="http://schemas.microsoft.com/office/drawing/2014/main" id="{7AF26098-7E0D-4A0D-465E-391E90717DBB}"/>
              </a:ext>
            </a:extLst>
          </p:cNvPr>
          <p:cNvCxnSpPr>
            <a:cxnSpLocks/>
            <a:endCxn id="109" idx="2"/>
          </p:cNvCxnSpPr>
          <p:nvPr/>
        </p:nvCxnSpPr>
        <p:spPr>
          <a:xfrm>
            <a:off x="8596092" y="3957830"/>
            <a:ext cx="1793570" cy="9485"/>
          </a:xfrm>
          <a:prstGeom prst="straightConnector1">
            <a:avLst/>
          </a:prstGeom>
          <a:noFill/>
          <a:ln w="19050" cap="rnd" cmpd="sng">
            <a:solidFill>
              <a:schemeClr val="tx1">
                <a:lumMod val="75000"/>
                <a:lumOff val="25000"/>
              </a:schemeClr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114" name="Google Shape;702;p58">
            <a:extLst>
              <a:ext uri="{FF2B5EF4-FFF2-40B4-BE49-F238E27FC236}">
                <a16:creationId xmlns:a16="http://schemas.microsoft.com/office/drawing/2014/main" id="{6B1EDCBB-E673-2A77-06FA-67A93CAD94BE}"/>
              </a:ext>
            </a:extLst>
          </p:cNvPr>
          <p:cNvCxnSpPr>
            <a:cxnSpLocks/>
          </p:cNvCxnSpPr>
          <p:nvPr/>
        </p:nvCxnSpPr>
        <p:spPr>
          <a:xfrm>
            <a:off x="10738077" y="4321915"/>
            <a:ext cx="1" cy="623036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ADC840DA-D08C-8289-5A3A-02315032A142}"/>
              </a:ext>
            </a:extLst>
          </p:cNvPr>
          <p:cNvSpPr txBox="1"/>
          <p:nvPr/>
        </p:nvSpPr>
        <p:spPr>
          <a:xfrm>
            <a:off x="9686646" y="4877374"/>
            <a:ext cx="2102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Visualization Model selection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D9EBCA04-442F-0707-D1BC-68EF2BEC680F}"/>
              </a:ext>
            </a:extLst>
          </p:cNvPr>
          <p:cNvSpPr txBox="1"/>
          <p:nvPr/>
        </p:nvSpPr>
        <p:spPr>
          <a:xfrm>
            <a:off x="8556810" y="3600607"/>
            <a:ext cx="1402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Estimates</a:t>
            </a:r>
          </a:p>
        </p:txBody>
      </p:sp>
      <p:pic>
        <p:nvPicPr>
          <p:cNvPr id="117" name="Picture 116" descr="A black and white logo&#10;&#10;Description automatically generated">
            <a:extLst>
              <a:ext uri="{FF2B5EF4-FFF2-40B4-BE49-F238E27FC236}">
                <a16:creationId xmlns:a16="http://schemas.microsoft.com/office/drawing/2014/main" id="{58DF95F2-2DEF-FF8A-7009-E8D6991E124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9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037" y="6205537"/>
            <a:ext cx="1199327" cy="561041"/>
          </a:xfrm>
          <a:prstGeom prst="rect">
            <a:avLst/>
          </a:prstGeom>
          <a:noFill/>
          <a:effectLst>
            <a:glow>
              <a:schemeClr val="accent1">
                <a:alpha val="40000"/>
              </a:schemeClr>
            </a:glow>
            <a:outerShdw blurRad="50800" dist="50800" dir="5400000" sx="1000" sy="1000" algn="ctr" rotWithShape="0">
              <a:schemeClr val="tx1">
                <a:alpha val="50000"/>
              </a:schemeClr>
            </a:outerShdw>
            <a:softEdge rad="0"/>
          </a:effectLst>
        </p:spPr>
      </p:pic>
      <p:sp>
        <p:nvSpPr>
          <p:cNvPr id="118" name="TextBox 117">
            <a:extLst>
              <a:ext uri="{FF2B5EF4-FFF2-40B4-BE49-F238E27FC236}">
                <a16:creationId xmlns:a16="http://schemas.microsoft.com/office/drawing/2014/main" id="{D6E0E2B1-A6CF-1632-6A88-1353AA033D95}"/>
              </a:ext>
            </a:extLst>
          </p:cNvPr>
          <p:cNvSpPr txBox="1"/>
          <p:nvPr/>
        </p:nvSpPr>
        <p:spPr>
          <a:xfrm>
            <a:off x="11383315" y="6450962"/>
            <a:ext cx="67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5/10</a:t>
            </a:r>
          </a:p>
        </p:txBody>
      </p:sp>
    </p:spTree>
    <p:extLst>
      <p:ext uri="{BB962C8B-B14F-4D97-AF65-F5344CB8AC3E}">
        <p14:creationId xmlns:p14="http://schemas.microsoft.com/office/powerpoint/2010/main" val="1271634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92E4F9D-B19C-C3E2-F95D-BE9EB4D86A3E}"/>
              </a:ext>
            </a:extLst>
          </p:cNvPr>
          <p:cNvSpPr txBox="1">
            <a:spLocks/>
          </p:cNvSpPr>
          <p:nvPr/>
        </p:nvSpPr>
        <p:spPr>
          <a:xfrm>
            <a:off x="1237228" y="301225"/>
            <a:ext cx="3862175" cy="580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SYSTEM Prompts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44EB2B0-B0AF-8C78-F7E5-AF51A7C85DDA}"/>
              </a:ext>
            </a:extLst>
          </p:cNvPr>
          <p:cNvSpPr txBox="1">
            <a:spLocks/>
          </p:cNvSpPr>
          <p:nvPr/>
        </p:nvSpPr>
        <p:spPr>
          <a:xfrm>
            <a:off x="7342899" y="324051"/>
            <a:ext cx="3862175" cy="580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Ollama</a:t>
            </a:r>
          </a:p>
        </p:txBody>
      </p:sp>
      <p:sp>
        <p:nvSpPr>
          <p:cNvPr id="9" name="Google Shape;836;p64">
            <a:extLst>
              <a:ext uri="{FF2B5EF4-FFF2-40B4-BE49-F238E27FC236}">
                <a16:creationId xmlns:a16="http://schemas.microsoft.com/office/drawing/2014/main" id="{FFE1D8D8-DC40-A519-04FC-B7CEB7C45C51}"/>
              </a:ext>
            </a:extLst>
          </p:cNvPr>
          <p:cNvSpPr/>
          <p:nvPr/>
        </p:nvSpPr>
        <p:spPr>
          <a:xfrm>
            <a:off x="7848099" y="1928980"/>
            <a:ext cx="2759191" cy="2629649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Google Shape;837;p64">
            <a:extLst>
              <a:ext uri="{FF2B5EF4-FFF2-40B4-BE49-F238E27FC236}">
                <a16:creationId xmlns:a16="http://schemas.microsoft.com/office/drawing/2014/main" id="{8ED19BF5-5586-69BD-9E7E-6BB41ACD6F62}"/>
              </a:ext>
            </a:extLst>
          </p:cNvPr>
          <p:cNvSpPr/>
          <p:nvPr/>
        </p:nvSpPr>
        <p:spPr>
          <a:xfrm>
            <a:off x="8420726" y="2439505"/>
            <a:ext cx="1608600" cy="1608600"/>
          </a:xfrm>
          <a:prstGeom prst="ellipse">
            <a:avLst/>
          </a:prstGeom>
          <a:solidFill>
            <a:schemeClr val="accent1">
              <a:alpha val="364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" name="Google Shape;1291;p71">
            <a:extLst>
              <a:ext uri="{FF2B5EF4-FFF2-40B4-BE49-F238E27FC236}">
                <a16:creationId xmlns:a16="http://schemas.microsoft.com/office/drawing/2014/main" id="{EA89806F-66AB-A352-060F-338E7E74AEE3}"/>
              </a:ext>
            </a:extLst>
          </p:cNvPr>
          <p:cNvSpPr/>
          <p:nvPr/>
        </p:nvSpPr>
        <p:spPr>
          <a:xfrm>
            <a:off x="8843971" y="2830545"/>
            <a:ext cx="762107" cy="826518"/>
          </a:xfrm>
          <a:custGeom>
            <a:avLst/>
            <a:gdLst/>
            <a:ahLst/>
            <a:cxnLst/>
            <a:rect l="l" t="t" r="r" b="b"/>
            <a:pathLst>
              <a:path w="10239" h="11138" extrusionOk="0">
                <a:moveTo>
                  <a:pt x="664" y="879"/>
                </a:moveTo>
                <a:cubicBezTo>
                  <a:pt x="793" y="879"/>
                  <a:pt x="899" y="985"/>
                  <a:pt x="899" y="1117"/>
                </a:cubicBezTo>
                <a:cubicBezTo>
                  <a:pt x="899" y="1246"/>
                  <a:pt x="793" y="1352"/>
                  <a:pt x="664" y="1352"/>
                </a:cubicBezTo>
                <a:cubicBezTo>
                  <a:pt x="532" y="1352"/>
                  <a:pt x="426" y="1246"/>
                  <a:pt x="426" y="1117"/>
                </a:cubicBezTo>
                <a:cubicBezTo>
                  <a:pt x="426" y="985"/>
                  <a:pt x="532" y="879"/>
                  <a:pt x="664" y="879"/>
                </a:cubicBezTo>
                <a:close/>
                <a:moveTo>
                  <a:pt x="5123" y="879"/>
                </a:moveTo>
                <a:cubicBezTo>
                  <a:pt x="5254" y="879"/>
                  <a:pt x="5360" y="985"/>
                  <a:pt x="5360" y="1117"/>
                </a:cubicBezTo>
                <a:cubicBezTo>
                  <a:pt x="5360" y="1246"/>
                  <a:pt x="5254" y="1352"/>
                  <a:pt x="5123" y="1352"/>
                </a:cubicBezTo>
                <a:cubicBezTo>
                  <a:pt x="4992" y="1352"/>
                  <a:pt x="4886" y="1246"/>
                  <a:pt x="4886" y="1117"/>
                </a:cubicBezTo>
                <a:cubicBezTo>
                  <a:pt x="4886" y="985"/>
                  <a:pt x="4992" y="879"/>
                  <a:pt x="5123" y="879"/>
                </a:cubicBezTo>
                <a:close/>
                <a:moveTo>
                  <a:pt x="2892" y="2217"/>
                </a:moveTo>
                <a:cubicBezTo>
                  <a:pt x="3024" y="2217"/>
                  <a:pt x="3130" y="2323"/>
                  <a:pt x="3130" y="2453"/>
                </a:cubicBezTo>
                <a:cubicBezTo>
                  <a:pt x="3130" y="2584"/>
                  <a:pt x="3024" y="2690"/>
                  <a:pt x="2892" y="2690"/>
                </a:cubicBezTo>
                <a:cubicBezTo>
                  <a:pt x="2763" y="2690"/>
                  <a:pt x="2657" y="2584"/>
                  <a:pt x="2657" y="2453"/>
                </a:cubicBezTo>
                <a:cubicBezTo>
                  <a:pt x="2657" y="2323"/>
                  <a:pt x="2763" y="2217"/>
                  <a:pt x="2892" y="2217"/>
                </a:cubicBezTo>
                <a:close/>
                <a:moveTo>
                  <a:pt x="7353" y="2217"/>
                </a:moveTo>
                <a:cubicBezTo>
                  <a:pt x="7483" y="2217"/>
                  <a:pt x="7589" y="2323"/>
                  <a:pt x="7589" y="2453"/>
                </a:cubicBezTo>
                <a:cubicBezTo>
                  <a:pt x="7589" y="2584"/>
                  <a:pt x="7483" y="2690"/>
                  <a:pt x="7353" y="2690"/>
                </a:cubicBezTo>
                <a:cubicBezTo>
                  <a:pt x="7222" y="2690"/>
                  <a:pt x="7116" y="2584"/>
                  <a:pt x="7116" y="2453"/>
                </a:cubicBezTo>
                <a:cubicBezTo>
                  <a:pt x="7116" y="2323"/>
                  <a:pt x="7222" y="2217"/>
                  <a:pt x="7353" y="2217"/>
                </a:cubicBezTo>
                <a:close/>
                <a:moveTo>
                  <a:pt x="2892" y="4892"/>
                </a:moveTo>
                <a:cubicBezTo>
                  <a:pt x="3024" y="4892"/>
                  <a:pt x="3130" y="4998"/>
                  <a:pt x="3130" y="5130"/>
                </a:cubicBezTo>
                <a:cubicBezTo>
                  <a:pt x="3130" y="5261"/>
                  <a:pt x="3024" y="5367"/>
                  <a:pt x="2892" y="5367"/>
                </a:cubicBezTo>
                <a:cubicBezTo>
                  <a:pt x="2763" y="5367"/>
                  <a:pt x="2657" y="5261"/>
                  <a:pt x="2657" y="5130"/>
                </a:cubicBezTo>
                <a:cubicBezTo>
                  <a:pt x="2657" y="4998"/>
                  <a:pt x="2763" y="4892"/>
                  <a:pt x="2892" y="4892"/>
                </a:cubicBezTo>
                <a:close/>
                <a:moveTo>
                  <a:pt x="7353" y="4892"/>
                </a:moveTo>
                <a:cubicBezTo>
                  <a:pt x="7483" y="4892"/>
                  <a:pt x="7589" y="4998"/>
                  <a:pt x="7589" y="5130"/>
                </a:cubicBezTo>
                <a:cubicBezTo>
                  <a:pt x="7589" y="5261"/>
                  <a:pt x="7483" y="5367"/>
                  <a:pt x="7353" y="5367"/>
                </a:cubicBezTo>
                <a:cubicBezTo>
                  <a:pt x="7222" y="5367"/>
                  <a:pt x="7116" y="5261"/>
                  <a:pt x="7116" y="5130"/>
                </a:cubicBezTo>
                <a:cubicBezTo>
                  <a:pt x="7116" y="4998"/>
                  <a:pt x="7222" y="4892"/>
                  <a:pt x="7353" y="4892"/>
                </a:cubicBezTo>
                <a:close/>
                <a:moveTo>
                  <a:pt x="664" y="6230"/>
                </a:moveTo>
                <a:cubicBezTo>
                  <a:pt x="793" y="6230"/>
                  <a:pt x="899" y="6337"/>
                  <a:pt x="899" y="6468"/>
                </a:cubicBezTo>
                <a:cubicBezTo>
                  <a:pt x="899" y="6597"/>
                  <a:pt x="793" y="6704"/>
                  <a:pt x="664" y="6704"/>
                </a:cubicBezTo>
                <a:cubicBezTo>
                  <a:pt x="532" y="6704"/>
                  <a:pt x="426" y="6597"/>
                  <a:pt x="426" y="6468"/>
                </a:cubicBezTo>
                <a:cubicBezTo>
                  <a:pt x="426" y="6337"/>
                  <a:pt x="532" y="6230"/>
                  <a:pt x="664" y="6230"/>
                </a:cubicBezTo>
                <a:close/>
                <a:moveTo>
                  <a:pt x="5123" y="6230"/>
                </a:moveTo>
                <a:cubicBezTo>
                  <a:pt x="5253" y="6230"/>
                  <a:pt x="5360" y="6337"/>
                  <a:pt x="5360" y="6468"/>
                </a:cubicBezTo>
                <a:cubicBezTo>
                  <a:pt x="5360" y="6597"/>
                  <a:pt x="5254" y="6704"/>
                  <a:pt x="5123" y="6704"/>
                </a:cubicBezTo>
                <a:cubicBezTo>
                  <a:pt x="4992" y="6704"/>
                  <a:pt x="4886" y="6597"/>
                  <a:pt x="4886" y="6468"/>
                </a:cubicBezTo>
                <a:cubicBezTo>
                  <a:pt x="4886" y="6337"/>
                  <a:pt x="4992" y="6230"/>
                  <a:pt x="5123" y="6230"/>
                </a:cubicBezTo>
                <a:close/>
                <a:moveTo>
                  <a:pt x="9582" y="6230"/>
                </a:moveTo>
                <a:cubicBezTo>
                  <a:pt x="9713" y="6230"/>
                  <a:pt x="9819" y="6337"/>
                  <a:pt x="9819" y="6468"/>
                </a:cubicBezTo>
                <a:cubicBezTo>
                  <a:pt x="9819" y="6597"/>
                  <a:pt x="9713" y="6704"/>
                  <a:pt x="9582" y="6704"/>
                </a:cubicBezTo>
                <a:cubicBezTo>
                  <a:pt x="9452" y="6704"/>
                  <a:pt x="9346" y="6597"/>
                  <a:pt x="9346" y="6468"/>
                </a:cubicBezTo>
                <a:cubicBezTo>
                  <a:pt x="9346" y="6337"/>
                  <a:pt x="9452" y="6230"/>
                  <a:pt x="9582" y="6230"/>
                </a:cubicBezTo>
                <a:close/>
                <a:moveTo>
                  <a:pt x="7352" y="7569"/>
                </a:moveTo>
                <a:cubicBezTo>
                  <a:pt x="7483" y="7569"/>
                  <a:pt x="7589" y="7675"/>
                  <a:pt x="7589" y="7806"/>
                </a:cubicBezTo>
                <a:cubicBezTo>
                  <a:pt x="7589" y="7936"/>
                  <a:pt x="7483" y="8042"/>
                  <a:pt x="7352" y="8042"/>
                </a:cubicBezTo>
                <a:cubicBezTo>
                  <a:pt x="7222" y="8042"/>
                  <a:pt x="7116" y="7936"/>
                  <a:pt x="7116" y="7806"/>
                </a:cubicBezTo>
                <a:cubicBezTo>
                  <a:pt x="7116" y="7675"/>
                  <a:pt x="7222" y="7569"/>
                  <a:pt x="7352" y="7569"/>
                </a:cubicBezTo>
                <a:close/>
                <a:moveTo>
                  <a:pt x="664" y="8907"/>
                </a:moveTo>
                <a:cubicBezTo>
                  <a:pt x="793" y="8907"/>
                  <a:pt x="899" y="9013"/>
                  <a:pt x="899" y="9143"/>
                </a:cubicBezTo>
                <a:cubicBezTo>
                  <a:pt x="899" y="9274"/>
                  <a:pt x="793" y="9380"/>
                  <a:pt x="664" y="9380"/>
                </a:cubicBezTo>
                <a:cubicBezTo>
                  <a:pt x="532" y="9380"/>
                  <a:pt x="426" y="9274"/>
                  <a:pt x="426" y="9143"/>
                </a:cubicBezTo>
                <a:cubicBezTo>
                  <a:pt x="426" y="9013"/>
                  <a:pt x="532" y="8907"/>
                  <a:pt x="664" y="8907"/>
                </a:cubicBezTo>
                <a:close/>
                <a:moveTo>
                  <a:pt x="5123" y="8907"/>
                </a:moveTo>
                <a:cubicBezTo>
                  <a:pt x="5253" y="8907"/>
                  <a:pt x="5360" y="9013"/>
                  <a:pt x="5360" y="9143"/>
                </a:cubicBezTo>
                <a:cubicBezTo>
                  <a:pt x="5360" y="9274"/>
                  <a:pt x="5253" y="9380"/>
                  <a:pt x="5123" y="9380"/>
                </a:cubicBezTo>
                <a:cubicBezTo>
                  <a:pt x="4992" y="9380"/>
                  <a:pt x="4886" y="9274"/>
                  <a:pt x="4886" y="9143"/>
                </a:cubicBezTo>
                <a:cubicBezTo>
                  <a:pt x="4886" y="9013"/>
                  <a:pt x="4992" y="8907"/>
                  <a:pt x="5123" y="8907"/>
                </a:cubicBezTo>
                <a:close/>
                <a:moveTo>
                  <a:pt x="9582" y="8907"/>
                </a:moveTo>
                <a:cubicBezTo>
                  <a:pt x="9713" y="8907"/>
                  <a:pt x="9819" y="9013"/>
                  <a:pt x="9819" y="9143"/>
                </a:cubicBezTo>
                <a:cubicBezTo>
                  <a:pt x="9819" y="9274"/>
                  <a:pt x="9713" y="9380"/>
                  <a:pt x="9582" y="9380"/>
                </a:cubicBezTo>
                <a:cubicBezTo>
                  <a:pt x="9451" y="9380"/>
                  <a:pt x="9345" y="9274"/>
                  <a:pt x="9345" y="9143"/>
                </a:cubicBezTo>
                <a:cubicBezTo>
                  <a:pt x="9345" y="9013"/>
                  <a:pt x="9451" y="8907"/>
                  <a:pt x="9582" y="8907"/>
                </a:cubicBezTo>
                <a:close/>
                <a:moveTo>
                  <a:pt x="3317" y="5628"/>
                </a:moveTo>
                <a:lnTo>
                  <a:pt x="4483" y="6328"/>
                </a:lnTo>
                <a:cubicBezTo>
                  <a:pt x="4473" y="6372"/>
                  <a:pt x="4460" y="6419"/>
                  <a:pt x="4460" y="6468"/>
                </a:cubicBezTo>
                <a:cubicBezTo>
                  <a:pt x="4460" y="6756"/>
                  <a:pt x="4648" y="7001"/>
                  <a:pt x="4899" y="7087"/>
                </a:cubicBezTo>
                <a:lnTo>
                  <a:pt x="4899" y="8523"/>
                </a:lnTo>
                <a:cubicBezTo>
                  <a:pt x="4648" y="8611"/>
                  <a:pt x="4460" y="8855"/>
                  <a:pt x="4460" y="9143"/>
                </a:cubicBezTo>
                <a:lnTo>
                  <a:pt x="4461" y="9143"/>
                </a:lnTo>
                <a:cubicBezTo>
                  <a:pt x="4461" y="9191"/>
                  <a:pt x="4470" y="9239"/>
                  <a:pt x="4480" y="9284"/>
                </a:cubicBezTo>
                <a:lnTo>
                  <a:pt x="3315" y="9983"/>
                </a:lnTo>
                <a:cubicBezTo>
                  <a:pt x="3201" y="9885"/>
                  <a:pt x="3054" y="9826"/>
                  <a:pt x="2892" y="9826"/>
                </a:cubicBezTo>
                <a:cubicBezTo>
                  <a:pt x="2729" y="9826"/>
                  <a:pt x="2583" y="9885"/>
                  <a:pt x="2468" y="9983"/>
                </a:cubicBezTo>
                <a:lnTo>
                  <a:pt x="1302" y="9284"/>
                </a:lnTo>
                <a:cubicBezTo>
                  <a:pt x="1312" y="9239"/>
                  <a:pt x="1310" y="9191"/>
                  <a:pt x="1310" y="9143"/>
                </a:cubicBezTo>
                <a:cubicBezTo>
                  <a:pt x="1310" y="8855"/>
                  <a:pt x="1137" y="8611"/>
                  <a:pt x="857" y="8523"/>
                </a:cubicBezTo>
                <a:lnTo>
                  <a:pt x="857" y="7087"/>
                </a:lnTo>
                <a:cubicBezTo>
                  <a:pt x="1137" y="7001"/>
                  <a:pt x="1310" y="6756"/>
                  <a:pt x="1310" y="6468"/>
                </a:cubicBezTo>
                <a:cubicBezTo>
                  <a:pt x="1310" y="6419"/>
                  <a:pt x="1308" y="6372"/>
                  <a:pt x="1298" y="6328"/>
                </a:cubicBezTo>
                <a:lnTo>
                  <a:pt x="2467" y="5628"/>
                </a:lnTo>
                <a:cubicBezTo>
                  <a:pt x="2581" y="5725"/>
                  <a:pt x="2729" y="5784"/>
                  <a:pt x="2892" y="5784"/>
                </a:cubicBezTo>
                <a:cubicBezTo>
                  <a:pt x="3054" y="5784"/>
                  <a:pt x="3202" y="5725"/>
                  <a:pt x="3317" y="5628"/>
                </a:cubicBezTo>
                <a:close/>
                <a:moveTo>
                  <a:pt x="2892" y="10245"/>
                </a:moveTo>
                <a:cubicBezTo>
                  <a:pt x="3024" y="10245"/>
                  <a:pt x="3130" y="10351"/>
                  <a:pt x="3130" y="10481"/>
                </a:cubicBezTo>
                <a:cubicBezTo>
                  <a:pt x="3130" y="10612"/>
                  <a:pt x="3024" y="10718"/>
                  <a:pt x="2892" y="10718"/>
                </a:cubicBezTo>
                <a:cubicBezTo>
                  <a:pt x="2763" y="10718"/>
                  <a:pt x="2655" y="10612"/>
                  <a:pt x="2655" y="10481"/>
                </a:cubicBezTo>
                <a:cubicBezTo>
                  <a:pt x="2655" y="10351"/>
                  <a:pt x="2763" y="10245"/>
                  <a:pt x="2892" y="10245"/>
                </a:cubicBezTo>
                <a:close/>
                <a:moveTo>
                  <a:pt x="4901" y="0"/>
                </a:moveTo>
                <a:lnTo>
                  <a:pt x="4901" y="495"/>
                </a:lnTo>
                <a:cubicBezTo>
                  <a:pt x="4650" y="583"/>
                  <a:pt x="4461" y="827"/>
                  <a:pt x="4461" y="1117"/>
                </a:cubicBezTo>
                <a:cubicBezTo>
                  <a:pt x="4461" y="1164"/>
                  <a:pt x="4470" y="1211"/>
                  <a:pt x="4480" y="1256"/>
                </a:cubicBezTo>
                <a:lnTo>
                  <a:pt x="3315" y="1955"/>
                </a:lnTo>
                <a:cubicBezTo>
                  <a:pt x="3202" y="1859"/>
                  <a:pt x="3054" y="1798"/>
                  <a:pt x="2892" y="1798"/>
                </a:cubicBezTo>
                <a:cubicBezTo>
                  <a:pt x="2731" y="1798"/>
                  <a:pt x="2583" y="1859"/>
                  <a:pt x="2468" y="1955"/>
                </a:cubicBezTo>
                <a:lnTo>
                  <a:pt x="1303" y="1256"/>
                </a:lnTo>
                <a:cubicBezTo>
                  <a:pt x="1314" y="1211"/>
                  <a:pt x="1319" y="1164"/>
                  <a:pt x="1319" y="1117"/>
                </a:cubicBezTo>
                <a:cubicBezTo>
                  <a:pt x="1319" y="755"/>
                  <a:pt x="1024" y="462"/>
                  <a:pt x="664" y="462"/>
                </a:cubicBezTo>
                <a:cubicBezTo>
                  <a:pt x="302" y="462"/>
                  <a:pt x="7" y="755"/>
                  <a:pt x="7" y="1117"/>
                </a:cubicBezTo>
                <a:cubicBezTo>
                  <a:pt x="7" y="1477"/>
                  <a:pt x="302" y="1771"/>
                  <a:pt x="664" y="1771"/>
                </a:cubicBezTo>
                <a:cubicBezTo>
                  <a:pt x="825" y="1771"/>
                  <a:pt x="973" y="1712"/>
                  <a:pt x="1088" y="1615"/>
                </a:cubicBezTo>
                <a:lnTo>
                  <a:pt x="2253" y="2313"/>
                </a:lnTo>
                <a:cubicBezTo>
                  <a:pt x="2243" y="2359"/>
                  <a:pt x="2238" y="2406"/>
                  <a:pt x="2238" y="2455"/>
                </a:cubicBezTo>
                <a:cubicBezTo>
                  <a:pt x="2238" y="2815"/>
                  <a:pt x="2532" y="3110"/>
                  <a:pt x="2892" y="3110"/>
                </a:cubicBezTo>
                <a:cubicBezTo>
                  <a:pt x="3254" y="3110"/>
                  <a:pt x="3547" y="2815"/>
                  <a:pt x="3547" y="2455"/>
                </a:cubicBezTo>
                <a:cubicBezTo>
                  <a:pt x="3547" y="2406"/>
                  <a:pt x="3542" y="2359"/>
                  <a:pt x="3532" y="2313"/>
                </a:cubicBezTo>
                <a:lnTo>
                  <a:pt x="4699" y="1615"/>
                </a:lnTo>
                <a:cubicBezTo>
                  <a:pt x="4813" y="1712"/>
                  <a:pt x="4961" y="1771"/>
                  <a:pt x="5123" y="1771"/>
                </a:cubicBezTo>
                <a:cubicBezTo>
                  <a:pt x="5285" y="1771"/>
                  <a:pt x="5433" y="1712"/>
                  <a:pt x="5547" y="1615"/>
                </a:cubicBezTo>
                <a:lnTo>
                  <a:pt x="6714" y="2313"/>
                </a:lnTo>
                <a:cubicBezTo>
                  <a:pt x="6704" y="2359"/>
                  <a:pt x="6690" y="2406"/>
                  <a:pt x="6690" y="2455"/>
                </a:cubicBezTo>
                <a:cubicBezTo>
                  <a:pt x="6690" y="2743"/>
                  <a:pt x="6879" y="2987"/>
                  <a:pt x="7129" y="3074"/>
                </a:cubicBezTo>
                <a:lnTo>
                  <a:pt x="7129" y="4510"/>
                </a:lnTo>
                <a:cubicBezTo>
                  <a:pt x="6879" y="4596"/>
                  <a:pt x="6690" y="4842"/>
                  <a:pt x="6690" y="5130"/>
                </a:cubicBezTo>
                <a:cubicBezTo>
                  <a:pt x="6690" y="5178"/>
                  <a:pt x="6700" y="5226"/>
                  <a:pt x="6710" y="5269"/>
                </a:cubicBezTo>
                <a:lnTo>
                  <a:pt x="5545" y="5970"/>
                </a:lnTo>
                <a:cubicBezTo>
                  <a:pt x="5431" y="5872"/>
                  <a:pt x="5285" y="5813"/>
                  <a:pt x="5123" y="5813"/>
                </a:cubicBezTo>
                <a:cubicBezTo>
                  <a:pt x="4960" y="5813"/>
                  <a:pt x="4813" y="5872"/>
                  <a:pt x="4699" y="5970"/>
                </a:cubicBezTo>
                <a:lnTo>
                  <a:pt x="3532" y="5269"/>
                </a:lnTo>
                <a:cubicBezTo>
                  <a:pt x="3542" y="5226"/>
                  <a:pt x="3541" y="5178"/>
                  <a:pt x="3541" y="5130"/>
                </a:cubicBezTo>
                <a:cubicBezTo>
                  <a:pt x="3541" y="4842"/>
                  <a:pt x="3367" y="4596"/>
                  <a:pt x="3088" y="4510"/>
                </a:cubicBezTo>
                <a:lnTo>
                  <a:pt x="3088" y="3791"/>
                </a:lnTo>
                <a:lnTo>
                  <a:pt x="2670" y="3791"/>
                </a:lnTo>
                <a:lnTo>
                  <a:pt x="2670" y="4510"/>
                </a:lnTo>
                <a:cubicBezTo>
                  <a:pt x="2419" y="4598"/>
                  <a:pt x="2231" y="4842"/>
                  <a:pt x="2231" y="5130"/>
                </a:cubicBezTo>
                <a:cubicBezTo>
                  <a:pt x="2231" y="5178"/>
                  <a:pt x="2239" y="5226"/>
                  <a:pt x="2249" y="5269"/>
                </a:cubicBezTo>
                <a:lnTo>
                  <a:pt x="1086" y="5970"/>
                </a:lnTo>
                <a:cubicBezTo>
                  <a:pt x="972" y="5872"/>
                  <a:pt x="824" y="5813"/>
                  <a:pt x="662" y="5813"/>
                </a:cubicBezTo>
                <a:cubicBezTo>
                  <a:pt x="300" y="5813"/>
                  <a:pt x="1" y="6106"/>
                  <a:pt x="1" y="6468"/>
                </a:cubicBezTo>
                <a:cubicBezTo>
                  <a:pt x="1" y="6756"/>
                  <a:pt x="189" y="7001"/>
                  <a:pt x="440" y="7089"/>
                </a:cubicBezTo>
                <a:lnTo>
                  <a:pt x="440" y="8523"/>
                </a:lnTo>
                <a:cubicBezTo>
                  <a:pt x="189" y="8611"/>
                  <a:pt x="1" y="8855"/>
                  <a:pt x="1" y="9144"/>
                </a:cubicBezTo>
                <a:cubicBezTo>
                  <a:pt x="1" y="9505"/>
                  <a:pt x="298" y="9799"/>
                  <a:pt x="660" y="9799"/>
                </a:cubicBezTo>
                <a:cubicBezTo>
                  <a:pt x="822" y="9799"/>
                  <a:pt x="972" y="9740"/>
                  <a:pt x="1086" y="9643"/>
                </a:cubicBezTo>
                <a:lnTo>
                  <a:pt x="2253" y="10341"/>
                </a:lnTo>
                <a:cubicBezTo>
                  <a:pt x="2243" y="10387"/>
                  <a:pt x="2238" y="10434"/>
                  <a:pt x="2238" y="10481"/>
                </a:cubicBezTo>
                <a:cubicBezTo>
                  <a:pt x="2238" y="10843"/>
                  <a:pt x="2532" y="11137"/>
                  <a:pt x="2892" y="11137"/>
                </a:cubicBezTo>
                <a:cubicBezTo>
                  <a:pt x="3254" y="11137"/>
                  <a:pt x="3547" y="10843"/>
                  <a:pt x="3547" y="10481"/>
                </a:cubicBezTo>
                <a:cubicBezTo>
                  <a:pt x="3547" y="10434"/>
                  <a:pt x="3542" y="10387"/>
                  <a:pt x="3532" y="10341"/>
                </a:cubicBezTo>
                <a:lnTo>
                  <a:pt x="4699" y="9643"/>
                </a:lnTo>
                <a:cubicBezTo>
                  <a:pt x="4813" y="9740"/>
                  <a:pt x="4961" y="9799"/>
                  <a:pt x="5123" y="9799"/>
                </a:cubicBezTo>
                <a:cubicBezTo>
                  <a:pt x="5483" y="9799"/>
                  <a:pt x="5778" y="9505"/>
                  <a:pt x="5778" y="9144"/>
                </a:cubicBezTo>
                <a:cubicBezTo>
                  <a:pt x="5778" y="9096"/>
                  <a:pt x="5773" y="9048"/>
                  <a:pt x="5763" y="9003"/>
                </a:cubicBezTo>
                <a:lnTo>
                  <a:pt x="6927" y="8304"/>
                </a:lnTo>
                <a:cubicBezTo>
                  <a:pt x="7042" y="8402"/>
                  <a:pt x="7190" y="8461"/>
                  <a:pt x="7353" y="8461"/>
                </a:cubicBezTo>
                <a:cubicBezTo>
                  <a:pt x="7515" y="8461"/>
                  <a:pt x="7663" y="8402"/>
                  <a:pt x="7778" y="8304"/>
                </a:cubicBezTo>
                <a:lnTo>
                  <a:pt x="8942" y="9003"/>
                </a:lnTo>
                <a:cubicBezTo>
                  <a:pt x="8932" y="9048"/>
                  <a:pt x="8921" y="9096"/>
                  <a:pt x="8921" y="9144"/>
                </a:cubicBezTo>
                <a:cubicBezTo>
                  <a:pt x="8921" y="9432"/>
                  <a:pt x="9109" y="9676"/>
                  <a:pt x="9360" y="9764"/>
                </a:cubicBezTo>
                <a:lnTo>
                  <a:pt x="9360" y="10705"/>
                </a:lnTo>
                <a:lnTo>
                  <a:pt x="9777" y="10705"/>
                </a:lnTo>
                <a:lnTo>
                  <a:pt x="9777" y="9764"/>
                </a:lnTo>
                <a:cubicBezTo>
                  <a:pt x="10057" y="9676"/>
                  <a:pt x="10230" y="9432"/>
                  <a:pt x="10230" y="9144"/>
                </a:cubicBezTo>
                <a:cubicBezTo>
                  <a:pt x="10230" y="8782"/>
                  <a:pt x="9944" y="8490"/>
                  <a:pt x="9582" y="8490"/>
                </a:cubicBezTo>
                <a:lnTo>
                  <a:pt x="9582" y="8488"/>
                </a:lnTo>
                <a:cubicBezTo>
                  <a:pt x="9420" y="8488"/>
                  <a:pt x="9272" y="8548"/>
                  <a:pt x="9158" y="8644"/>
                </a:cubicBezTo>
                <a:lnTo>
                  <a:pt x="7993" y="7946"/>
                </a:lnTo>
                <a:cubicBezTo>
                  <a:pt x="8003" y="7900"/>
                  <a:pt x="8008" y="7853"/>
                  <a:pt x="8008" y="7806"/>
                </a:cubicBezTo>
                <a:cubicBezTo>
                  <a:pt x="8008" y="7444"/>
                  <a:pt x="7714" y="7150"/>
                  <a:pt x="7353" y="7150"/>
                </a:cubicBezTo>
                <a:cubicBezTo>
                  <a:pt x="6991" y="7150"/>
                  <a:pt x="6699" y="7444"/>
                  <a:pt x="6699" y="7806"/>
                </a:cubicBezTo>
                <a:cubicBezTo>
                  <a:pt x="6699" y="7853"/>
                  <a:pt x="6704" y="7900"/>
                  <a:pt x="6714" y="7946"/>
                </a:cubicBezTo>
                <a:lnTo>
                  <a:pt x="5540" y="8644"/>
                </a:lnTo>
                <a:cubicBezTo>
                  <a:pt x="5478" y="8592"/>
                  <a:pt x="5402" y="8550"/>
                  <a:pt x="5318" y="8523"/>
                </a:cubicBezTo>
                <a:lnTo>
                  <a:pt x="5318" y="7087"/>
                </a:lnTo>
                <a:cubicBezTo>
                  <a:pt x="5598" y="7001"/>
                  <a:pt x="5771" y="6756"/>
                  <a:pt x="5771" y="6468"/>
                </a:cubicBezTo>
                <a:cubicBezTo>
                  <a:pt x="5771" y="6419"/>
                  <a:pt x="5769" y="6372"/>
                  <a:pt x="5759" y="6328"/>
                </a:cubicBezTo>
                <a:lnTo>
                  <a:pt x="6927" y="5628"/>
                </a:lnTo>
                <a:cubicBezTo>
                  <a:pt x="7042" y="5725"/>
                  <a:pt x="7190" y="5784"/>
                  <a:pt x="7352" y="5784"/>
                </a:cubicBezTo>
                <a:cubicBezTo>
                  <a:pt x="7513" y="5784"/>
                  <a:pt x="7663" y="5725"/>
                  <a:pt x="7778" y="5628"/>
                </a:cubicBezTo>
                <a:lnTo>
                  <a:pt x="8942" y="6328"/>
                </a:lnTo>
                <a:cubicBezTo>
                  <a:pt x="8932" y="6372"/>
                  <a:pt x="8927" y="6419"/>
                  <a:pt x="8927" y="6468"/>
                </a:cubicBezTo>
                <a:cubicBezTo>
                  <a:pt x="8927" y="6828"/>
                  <a:pt x="9222" y="7123"/>
                  <a:pt x="9584" y="7123"/>
                </a:cubicBezTo>
                <a:cubicBezTo>
                  <a:pt x="9944" y="7123"/>
                  <a:pt x="10239" y="6828"/>
                  <a:pt x="10239" y="6468"/>
                </a:cubicBezTo>
                <a:cubicBezTo>
                  <a:pt x="10239" y="6106"/>
                  <a:pt x="9944" y="5813"/>
                  <a:pt x="9584" y="5813"/>
                </a:cubicBezTo>
                <a:cubicBezTo>
                  <a:pt x="9422" y="5813"/>
                  <a:pt x="9272" y="5872"/>
                  <a:pt x="9160" y="5970"/>
                </a:cubicBezTo>
                <a:lnTo>
                  <a:pt x="7993" y="5269"/>
                </a:lnTo>
                <a:cubicBezTo>
                  <a:pt x="8003" y="5224"/>
                  <a:pt x="8001" y="5178"/>
                  <a:pt x="8001" y="5130"/>
                </a:cubicBezTo>
                <a:cubicBezTo>
                  <a:pt x="8001" y="4842"/>
                  <a:pt x="7826" y="4596"/>
                  <a:pt x="7549" y="4508"/>
                </a:cubicBezTo>
                <a:lnTo>
                  <a:pt x="7549" y="3074"/>
                </a:lnTo>
                <a:cubicBezTo>
                  <a:pt x="7826" y="2987"/>
                  <a:pt x="8001" y="2743"/>
                  <a:pt x="8001" y="2453"/>
                </a:cubicBezTo>
                <a:cubicBezTo>
                  <a:pt x="8001" y="2093"/>
                  <a:pt x="7710" y="1798"/>
                  <a:pt x="7350" y="1798"/>
                </a:cubicBezTo>
                <a:cubicBezTo>
                  <a:pt x="7188" y="1798"/>
                  <a:pt x="7042" y="1857"/>
                  <a:pt x="6927" y="1955"/>
                </a:cubicBezTo>
                <a:lnTo>
                  <a:pt x="5763" y="1256"/>
                </a:lnTo>
                <a:cubicBezTo>
                  <a:pt x="5773" y="1211"/>
                  <a:pt x="5771" y="1164"/>
                  <a:pt x="5771" y="1115"/>
                </a:cubicBezTo>
                <a:cubicBezTo>
                  <a:pt x="5771" y="827"/>
                  <a:pt x="5598" y="583"/>
                  <a:pt x="5318" y="495"/>
                </a:cubicBezTo>
                <a:lnTo>
                  <a:pt x="5318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844;p64">
            <a:extLst>
              <a:ext uri="{FF2B5EF4-FFF2-40B4-BE49-F238E27FC236}">
                <a16:creationId xmlns:a16="http://schemas.microsoft.com/office/drawing/2014/main" id="{3504205A-F97F-69C4-061D-7C2116C62BBF}"/>
              </a:ext>
            </a:extLst>
          </p:cNvPr>
          <p:cNvSpPr txBox="1"/>
          <p:nvPr/>
        </p:nvSpPr>
        <p:spPr>
          <a:xfrm>
            <a:off x="7940687" y="1604035"/>
            <a:ext cx="2568676" cy="580208"/>
          </a:xfrm>
          <a:prstGeom prst="rect">
            <a:avLst/>
          </a:prstGeom>
          <a:solidFill>
            <a:schemeClr val="bg2"/>
          </a:solidFill>
          <a:ln w="9525" cap="flat" cmpd="sng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ea typeface="Montserrat"/>
                <a:cs typeface="Montserrat"/>
                <a:sym typeface="Montserrat"/>
              </a:rPr>
              <a:t>Local Model Management</a:t>
            </a:r>
            <a:endParaRPr sz="16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ontserrat"/>
              <a:cs typeface="Montserrat"/>
              <a:sym typeface="Montserrat"/>
            </a:endParaRPr>
          </a:p>
        </p:txBody>
      </p:sp>
      <p:sp>
        <p:nvSpPr>
          <p:cNvPr id="16" name="Google Shape;844;p64">
            <a:extLst>
              <a:ext uri="{FF2B5EF4-FFF2-40B4-BE49-F238E27FC236}">
                <a16:creationId xmlns:a16="http://schemas.microsoft.com/office/drawing/2014/main" id="{F5CF401F-A2C8-BCC3-81C7-74F2C4477DDD}"/>
              </a:ext>
            </a:extLst>
          </p:cNvPr>
          <p:cNvSpPr txBox="1"/>
          <p:nvPr/>
        </p:nvSpPr>
        <p:spPr>
          <a:xfrm>
            <a:off x="6629012" y="2953700"/>
            <a:ext cx="1368466" cy="580208"/>
          </a:xfrm>
          <a:prstGeom prst="rect">
            <a:avLst/>
          </a:prstGeom>
          <a:solidFill>
            <a:schemeClr val="bg2"/>
          </a:solidFill>
          <a:ln w="9525" cap="flat" cmpd="sng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ontserrat"/>
                <a:cs typeface="Montserrat"/>
                <a:sym typeface="Montserrat"/>
              </a:rPr>
              <a:t>Python API</a:t>
            </a:r>
            <a:endParaRPr sz="16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ontserrat"/>
              <a:cs typeface="Montserrat"/>
              <a:sym typeface="Montserrat"/>
            </a:endParaRPr>
          </a:p>
        </p:txBody>
      </p:sp>
      <p:sp>
        <p:nvSpPr>
          <p:cNvPr id="17" name="Google Shape;844;p64">
            <a:extLst>
              <a:ext uri="{FF2B5EF4-FFF2-40B4-BE49-F238E27FC236}">
                <a16:creationId xmlns:a16="http://schemas.microsoft.com/office/drawing/2014/main" id="{24D15C9C-14DF-517A-4F36-EF75E9F3FB50}"/>
              </a:ext>
            </a:extLst>
          </p:cNvPr>
          <p:cNvSpPr txBox="1"/>
          <p:nvPr/>
        </p:nvSpPr>
        <p:spPr>
          <a:xfrm>
            <a:off x="10346302" y="2953700"/>
            <a:ext cx="1368466" cy="580208"/>
          </a:xfrm>
          <a:prstGeom prst="rect">
            <a:avLst/>
          </a:prstGeom>
          <a:solidFill>
            <a:schemeClr val="bg2"/>
          </a:solidFill>
          <a:ln w="9525" cap="flat" cmpd="sng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ontserrat"/>
                <a:cs typeface="Montserrat"/>
                <a:sym typeface="Montserrat"/>
              </a:rPr>
              <a:t>Modelfiles</a:t>
            </a:r>
            <a:endParaRPr sz="16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ontserrat"/>
              <a:cs typeface="Montserrat"/>
              <a:sym typeface="Montserrat"/>
            </a:endParaRPr>
          </a:p>
        </p:txBody>
      </p:sp>
      <p:sp>
        <p:nvSpPr>
          <p:cNvPr id="18" name="Google Shape;844;p64">
            <a:extLst>
              <a:ext uri="{FF2B5EF4-FFF2-40B4-BE49-F238E27FC236}">
                <a16:creationId xmlns:a16="http://schemas.microsoft.com/office/drawing/2014/main" id="{E0531BAB-74A5-CB28-9132-9EE291D03062}"/>
              </a:ext>
            </a:extLst>
          </p:cNvPr>
          <p:cNvSpPr txBox="1"/>
          <p:nvPr/>
        </p:nvSpPr>
        <p:spPr>
          <a:xfrm>
            <a:off x="7940686" y="4369461"/>
            <a:ext cx="2666603" cy="703364"/>
          </a:xfrm>
          <a:prstGeom prst="rect">
            <a:avLst/>
          </a:prstGeom>
          <a:solidFill>
            <a:schemeClr val="bg2"/>
          </a:solidFill>
          <a:ln w="9525" cap="flat" cmpd="sng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ontserrat"/>
                <a:cs typeface="Montserrat"/>
                <a:sym typeface="Montserrat"/>
              </a:rPr>
              <a:t>Easy deletion/use of models</a:t>
            </a:r>
            <a:endParaRPr sz="16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ontserrat"/>
              <a:cs typeface="Montserrat"/>
              <a:sym typeface="Montserrat"/>
            </a:endParaRPr>
          </a:p>
        </p:txBody>
      </p:sp>
      <p:cxnSp>
        <p:nvCxnSpPr>
          <p:cNvPr id="19" name="Google Shape;684;p57">
            <a:extLst>
              <a:ext uri="{FF2B5EF4-FFF2-40B4-BE49-F238E27FC236}">
                <a16:creationId xmlns:a16="http://schemas.microsoft.com/office/drawing/2014/main" id="{79A0B9B1-BC42-F7CC-442C-C4553480CA4B}"/>
              </a:ext>
            </a:extLst>
          </p:cNvPr>
          <p:cNvCxnSpPr>
            <a:cxnSpLocks/>
            <a:stCxn id="5" idx="2"/>
            <a:endCxn id="16" idx="0"/>
          </p:cNvCxnSpPr>
          <p:nvPr/>
        </p:nvCxnSpPr>
        <p:spPr>
          <a:xfrm rot="16200000" flipH="1">
            <a:off x="4204647" y="-154899"/>
            <a:ext cx="2072267" cy="4144929"/>
          </a:xfrm>
          <a:prstGeom prst="curvedConnector3">
            <a:avLst>
              <a:gd name="adj1" fmla="val 23748"/>
            </a:avLst>
          </a:prstGeom>
          <a:noFill/>
          <a:ln w="28575" cap="flat" cmpd="sng">
            <a:solidFill>
              <a:srgbClr val="CF965C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28" name="Google Shape;696;p58">
            <a:extLst>
              <a:ext uri="{FF2B5EF4-FFF2-40B4-BE49-F238E27FC236}">
                <a16:creationId xmlns:a16="http://schemas.microsoft.com/office/drawing/2014/main" id="{3A0CA4D9-DAA8-98AD-A155-6BBD66BF7C21}"/>
              </a:ext>
            </a:extLst>
          </p:cNvPr>
          <p:cNvSpPr/>
          <p:nvPr/>
        </p:nvSpPr>
        <p:spPr>
          <a:xfrm>
            <a:off x="1584710" y="1894044"/>
            <a:ext cx="611273" cy="609862"/>
          </a:xfrm>
          <a:prstGeom prst="ellipse">
            <a:avLst/>
          </a:prstGeom>
          <a:solidFill>
            <a:schemeClr val="accent1">
              <a:alpha val="364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 1</a:t>
            </a:r>
            <a:endParaRPr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60D67D5-969E-12C9-4927-96069C5126BF}"/>
              </a:ext>
            </a:extLst>
          </p:cNvPr>
          <p:cNvSpPr txBox="1"/>
          <p:nvPr/>
        </p:nvSpPr>
        <p:spPr>
          <a:xfrm>
            <a:off x="2162674" y="1876466"/>
            <a:ext cx="316544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Defining a role for the model</a:t>
            </a:r>
            <a:br>
              <a:rPr lang="el-GR" dirty="0"/>
            </a:br>
            <a:r>
              <a:rPr lang="en-US" sz="1600" dirty="0"/>
              <a:t>(e.g. Software Engineer)</a:t>
            </a:r>
            <a:endParaRPr lang="en-US" dirty="0"/>
          </a:p>
        </p:txBody>
      </p:sp>
      <p:sp>
        <p:nvSpPr>
          <p:cNvPr id="30" name="Google Shape;696;p58">
            <a:extLst>
              <a:ext uri="{FF2B5EF4-FFF2-40B4-BE49-F238E27FC236}">
                <a16:creationId xmlns:a16="http://schemas.microsoft.com/office/drawing/2014/main" id="{2861F1F5-27CE-0A7E-761E-46D5C7D0F260}"/>
              </a:ext>
            </a:extLst>
          </p:cNvPr>
          <p:cNvSpPr/>
          <p:nvPr/>
        </p:nvSpPr>
        <p:spPr>
          <a:xfrm>
            <a:off x="973437" y="2648768"/>
            <a:ext cx="611273" cy="609862"/>
          </a:xfrm>
          <a:prstGeom prst="ellipse">
            <a:avLst/>
          </a:prstGeom>
          <a:solidFill>
            <a:schemeClr val="accent1">
              <a:alpha val="364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 </a:t>
            </a:r>
            <a:r>
              <a:rPr lang="el-GR" b="1" dirty="0"/>
              <a:t>2</a:t>
            </a:r>
            <a:endParaRPr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81F0C80-62AE-E37A-8DE1-42C50F96A1EF}"/>
              </a:ext>
            </a:extLst>
          </p:cNvPr>
          <p:cNvSpPr txBox="1"/>
          <p:nvPr/>
        </p:nvSpPr>
        <p:spPr>
          <a:xfrm>
            <a:off x="1585592" y="2645923"/>
            <a:ext cx="326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Guidance on answers</a:t>
            </a:r>
          </a:p>
          <a:p>
            <a:r>
              <a:rPr lang="el-GR" dirty="0"/>
              <a:t>(</a:t>
            </a:r>
            <a:r>
              <a:rPr lang="en-US" dirty="0"/>
              <a:t>comments</a:t>
            </a:r>
            <a:r>
              <a:rPr lang="el-GR" dirty="0"/>
              <a:t>, </a:t>
            </a:r>
            <a:r>
              <a:rPr lang="en-US" dirty="0"/>
              <a:t>tags, code</a:t>
            </a:r>
            <a:r>
              <a:rPr lang="el-GR" dirty="0"/>
              <a:t> </a:t>
            </a:r>
            <a:r>
              <a:rPr lang="en-US" dirty="0"/>
              <a:t>etc.</a:t>
            </a:r>
            <a:r>
              <a:rPr lang="el-GR" dirty="0"/>
              <a:t>)</a:t>
            </a:r>
            <a:endParaRPr lang="en-US" dirty="0"/>
          </a:p>
        </p:txBody>
      </p:sp>
      <p:sp>
        <p:nvSpPr>
          <p:cNvPr id="32" name="Google Shape;696;p58">
            <a:extLst>
              <a:ext uri="{FF2B5EF4-FFF2-40B4-BE49-F238E27FC236}">
                <a16:creationId xmlns:a16="http://schemas.microsoft.com/office/drawing/2014/main" id="{7CAB24C8-15C2-20D7-0AE8-24391B985DE0}"/>
              </a:ext>
            </a:extLst>
          </p:cNvPr>
          <p:cNvSpPr/>
          <p:nvPr/>
        </p:nvSpPr>
        <p:spPr>
          <a:xfrm>
            <a:off x="362164" y="3429000"/>
            <a:ext cx="611273" cy="609862"/>
          </a:xfrm>
          <a:prstGeom prst="ellipse">
            <a:avLst/>
          </a:prstGeom>
          <a:solidFill>
            <a:schemeClr val="accent1">
              <a:alpha val="364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 </a:t>
            </a:r>
            <a:r>
              <a:rPr lang="el-GR" b="1" dirty="0"/>
              <a:t>3</a:t>
            </a:r>
            <a:endParaRPr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77C70A9-EA37-C75B-43A7-C60E0866513A}"/>
              </a:ext>
            </a:extLst>
          </p:cNvPr>
          <p:cNvSpPr txBox="1"/>
          <p:nvPr/>
        </p:nvSpPr>
        <p:spPr>
          <a:xfrm>
            <a:off x="973437" y="3429000"/>
            <a:ext cx="326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Context for the model</a:t>
            </a:r>
          </a:p>
          <a:p>
            <a:r>
              <a:rPr lang="el-GR" dirty="0"/>
              <a:t>(</a:t>
            </a:r>
            <a:r>
              <a:rPr lang="en-US" dirty="0"/>
              <a:t>instead</a:t>
            </a:r>
            <a:r>
              <a:rPr lang="el-GR" dirty="0"/>
              <a:t> </a:t>
            </a:r>
            <a:r>
              <a:rPr lang="en-US" dirty="0"/>
              <a:t>of</a:t>
            </a:r>
            <a:r>
              <a:rPr lang="el-GR" dirty="0"/>
              <a:t> </a:t>
            </a:r>
            <a:r>
              <a:rPr lang="en-US" dirty="0"/>
              <a:t>fine-tuning</a:t>
            </a:r>
            <a:r>
              <a:rPr lang="el-GR" dirty="0"/>
              <a:t>)</a:t>
            </a:r>
            <a:endParaRPr lang="en-US" dirty="0"/>
          </a:p>
        </p:txBody>
      </p:sp>
      <p:cxnSp>
        <p:nvCxnSpPr>
          <p:cNvPr id="35" name="Google Shape;684;p57">
            <a:extLst>
              <a:ext uri="{FF2B5EF4-FFF2-40B4-BE49-F238E27FC236}">
                <a16:creationId xmlns:a16="http://schemas.microsoft.com/office/drawing/2014/main" id="{FE67AF0B-9843-55E2-857E-EE746D99D8DA}"/>
              </a:ext>
            </a:extLst>
          </p:cNvPr>
          <p:cNvCxnSpPr>
            <a:cxnSpLocks/>
            <a:stCxn id="32" idx="4"/>
          </p:cNvCxnSpPr>
          <p:nvPr/>
        </p:nvCxnSpPr>
        <p:spPr>
          <a:xfrm rot="16200000" flipH="1">
            <a:off x="884914" y="3821748"/>
            <a:ext cx="788319" cy="1222545"/>
          </a:xfrm>
          <a:prstGeom prst="curvedConnector2">
            <a:avLst/>
          </a:prstGeom>
          <a:noFill/>
          <a:ln w="28575" cap="flat" cmpd="sng">
            <a:solidFill>
              <a:srgbClr val="CF965C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F819989-9BB0-0200-7F8C-9EC0630060BC}"/>
              </a:ext>
            </a:extLst>
          </p:cNvPr>
          <p:cNvSpPr txBox="1"/>
          <p:nvPr/>
        </p:nvSpPr>
        <p:spPr>
          <a:xfrm>
            <a:off x="1890346" y="4685192"/>
            <a:ext cx="51719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Anthropic uses SYSTEM Prompts in its models to </a:t>
            </a:r>
          </a:p>
          <a:p>
            <a:r>
              <a:rPr lang="en-US" dirty="0"/>
              <a:t>provide information about the time, the user’s </a:t>
            </a:r>
          </a:p>
          <a:p>
            <a:r>
              <a:rPr lang="en-US" dirty="0"/>
              <a:t>username &amp; for all the above reasons.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A06995D-4439-988E-2A00-EB6712BACB14}"/>
              </a:ext>
            </a:extLst>
          </p:cNvPr>
          <p:cNvSpPr txBox="1"/>
          <p:nvPr/>
        </p:nvSpPr>
        <p:spPr>
          <a:xfrm>
            <a:off x="1285176" y="4391603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e.g.</a:t>
            </a:r>
          </a:p>
        </p:txBody>
      </p:sp>
      <p:pic>
        <p:nvPicPr>
          <p:cNvPr id="46" name="Picture 45" descr="A black and white logo&#10;&#10;Description automatically generated">
            <a:extLst>
              <a:ext uri="{FF2B5EF4-FFF2-40B4-BE49-F238E27FC236}">
                <a16:creationId xmlns:a16="http://schemas.microsoft.com/office/drawing/2014/main" id="{0B8967FF-D007-A15A-4D4E-2D2F5FB43C2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9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037" y="6205537"/>
            <a:ext cx="1199327" cy="561041"/>
          </a:xfrm>
          <a:prstGeom prst="rect">
            <a:avLst/>
          </a:prstGeom>
          <a:noFill/>
          <a:effectLst>
            <a:glow>
              <a:schemeClr val="accent1">
                <a:alpha val="40000"/>
              </a:schemeClr>
            </a:glow>
            <a:outerShdw blurRad="50800" dist="50800" dir="5400000" sx="1000" sy="1000" algn="ctr" rotWithShape="0">
              <a:schemeClr val="tx1">
                <a:alpha val="50000"/>
              </a:schemeClr>
            </a:outerShdw>
            <a:softEdge rad="0"/>
          </a:effectLst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B3111342-150C-B9F1-99DB-335B6B678716}"/>
              </a:ext>
            </a:extLst>
          </p:cNvPr>
          <p:cNvSpPr txBox="1"/>
          <p:nvPr/>
        </p:nvSpPr>
        <p:spPr>
          <a:xfrm>
            <a:off x="11383315" y="6450962"/>
            <a:ext cx="67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l-G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/10</a:t>
            </a:r>
          </a:p>
        </p:txBody>
      </p:sp>
    </p:spTree>
    <p:extLst>
      <p:ext uri="{BB962C8B-B14F-4D97-AF65-F5344CB8AC3E}">
        <p14:creationId xmlns:p14="http://schemas.microsoft.com/office/powerpoint/2010/main" val="1746514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045DB9D-2101-6550-D66A-8B5B663E8246}"/>
              </a:ext>
            </a:extLst>
          </p:cNvPr>
          <p:cNvSpPr txBox="1">
            <a:spLocks/>
          </p:cNvSpPr>
          <p:nvPr/>
        </p:nvSpPr>
        <p:spPr>
          <a:xfrm>
            <a:off x="4497488" y="279959"/>
            <a:ext cx="3197023" cy="580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Testing Phases</a:t>
            </a:r>
          </a:p>
        </p:txBody>
      </p:sp>
      <p:sp>
        <p:nvSpPr>
          <p:cNvPr id="5" name="Google Shape;696;p58">
            <a:extLst>
              <a:ext uri="{FF2B5EF4-FFF2-40B4-BE49-F238E27FC236}">
                <a16:creationId xmlns:a16="http://schemas.microsoft.com/office/drawing/2014/main" id="{2B026121-E533-EA68-9857-8423609C6682}"/>
              </a:ext>
            </a:extLst>
          </p:cNvPr>
          <p:cNvSpPr/>
          <p:nvPr/>
        </p:nvSpPr>
        <p:spPr>
          <a:xfrm>
            <a:off x="2440961" y="1777324"/>
            <a:ext cx="709200" cy="709200"/>
          </a:xfrm>
          <a:prstGeom prst="ellipse">
            <a:avLst/>
          </a:prstGeom>
          <a:solidFill>
            <a:schemeClr val="accent1">
              <a:alpha val="364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6" name="Google Shape;696;p58">
            <a:extLst>
              <a:ext uri="{FF2B5EF4-FFF2-40B4-BE49-F238E27FC236}">
                <a16:creationId xmlns:a16="http://schemas.microsoft.com/office/drawing/2014/main" id="{30A4BD11-E2FE-E417-6476-8C6EBAA8D188}"/>
              </a:ext>
            </a:extLst>
          </p:cNvPr>
          <p:cNvSpPr/>
          <p:nvPr/>
        </p:nvSpPr>
        <p:spPr>
          <a:xfrm>
            <a:off x="9084370" y="1777324"/>
            <a:ext cx="709200" cy="709200"/>
          </a:xfrm>
          <a:prstGeom prst="ellipse">
            <a:avLst/>
          </a:prstGeom>
          <a:solidFill>
            <a:schemeClr val="accent1">
              <a:alpha val="364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80F602-A0BB-6D55-890F-5D5651235014}"/>
              </a:ext>
            </a:extLst>
          </p:cNvPr>
          <p:cNvSpPr txBox="1"/>
          <p:nvPr/>
        </p:nvSpPr>
        <p:spPr>
          <a:xfrm>
            <a:off x="1594434" y="1082965"/>
            <a:ext cx="2402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Phase 1</a:t>
            </a:r>
            <a:b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1-1 Direct Mapping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A33C85-1A1F-5CC7-B066-8FD4711D46BE}"/>
              </a:ext>
            </a:extLst>
          </p:cNvPr>
          <p:cNvSpPr txBox="1"/>
          <p:nvPr/>
        </p:nvSpPr>
        <p:spPr>
          <a:xfrm>
            <a:off x="7853525" y="1082965"/>
            <a:ext cx="3170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Phase 2</a:t>
            </a:r>
            <a:b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Function-Level Translation</a:t>
            </a:r>
          </a:p>
        </p:txBody>
      </p:sp>
      <p:cxnSp>
        <p:nvCxnSpPr>
          <p:cNvPr id="9" name="Google Shape;703;p58">
            <a:extLst>
              <a:ext uri="{FF2B5EF4-FFF2-40B4-BE49-F238E27FC236}">
                <a16:creationId xmlns:a16="http://schemas.microsoft.com/office/drawing/2014/main" id="{AFAF94D5-B2F4-4E5D-AAF1-5CA76BCE8650}"/>
              </a:ext>
            </a:extLst>
          </p:cNvPr>
          <p:cNvCxnSpPr>
            <a:cxnSpLocks/>
            <a:stCxn id="7" idx="0"/>
            <a:endCxn id="4" idx="1"/>
          </p:cNvCxnSpPr>
          <p:nvPr/>
        </p:nvCxnSpPr>
        <p:spPr>
          <a:xfrm flipV="1">
            <a:off x="2795561" y="570063"/>
            <a:ext cx="1701927" cy="512902"/>
          </a:xfrm>
          <a:prstGeom prst="straightConnector1">
            <a:avLst/>
          </a:prstGeom>
          <a:noFill/>
          <a:ln w="19050" cap="rnd" cmpd="sng">
            <a:solidFill>
              <a:schemeClr val="tx1">
                <a:lumMod val="75000"/>
                <a:lumOff val="25000"/>
              </a:schemeClr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12" name="Google Shape;703;p58">
            <a:extLst>
              <a:ext uri="{FF2B5EF4-FFF2-40B4-BE49-F238E27FC236}">
                <a16:creationId xmlns:a16="http://schemas.microsoft.com/office/drawing/2014/main" id="{2D0BECC1-F374-192C-6E3E-F5E0DB44AF84}"/>
              </a:ext>
            </a:extLst>
          </p:cNvPr>
          <p:cNvCxnSpPr>
            <a:cxnSpLocks/>
            <a:stCxn id="4" idx="3"/>
            <a:endCxn id="8" idx="0"/>
          </p:cNvCxnSpPr>
          <p:nvPr/>
        </p:nvCxnSpPr>
        <p:spPr>
          <a:xfrm>
            <a:off x="7694511" y="570063"/>
            <a:ext cx="1744460" cy="512902"/>
          </a:xfrm>
          <a:prstGeom prst="straightConnector1">
            <a:avLst/>
          </a:prstGeom>
          <a:noFill/>
          <a:ln w="19050" cap="rnd" cmpd="sng">
            <a:solidFill>
              <a:schemeClr val="tx1">
                <a:lumMod val="75000"/>
                <a:lumOff val="25000"/>
              </a:schemeClr>
            </a:solidFill>
            <a:prstDash val="dot"/>
            <a:round/>
            <a:headEnd type="none" w="med" len="med"/>
            <a:tailEnd type="none" w="med" len="med"/>
          </a:ln>
        </p:spPr>
      </p:cxnSp>
      <p:pic>
        <p:nvPicPr>
          <p:cNvPr id="22" name="Picture 2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D40D16B0-E6AA-1DD8-7D71-7D21AE9BB1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5684" y="1978638"/>
            <a:ext cx="306572" cy="306572"/>
          </a:xfrm>
          <a:prstGeom prst="rect">
            <a:avLst/>
          </a:prstGeom>
        </p:spPr>
      </p:pic>
      <p:pic>
        <p:nvPicPr>
          <p:cNvPr id="23" name="Picture 2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7777C30-F306-0FF6-FD80-37D502F768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2275" y="1978638"/>
            <a:ext cx="306572" cy="306572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F08C4B32-5239-26C3-84D3-E81B0CE3F8B0}"/>
              </a:ext>
            </a:extLst>
          </p:cNvPr>
          <p:cNvSpPr txBox="1"/>
          <p:nvPr/>
        </p:nvSpPr>
        <p:spPr>
          <a:xfrm>
            <a:off x="225782" y="2622548"/>
            <a:ext cx="51395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Between different architectures, there are instructions that perform the same function. These instructions are mapped in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SIMD.info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The purpose of this phase is to see the ability of models to find these mappings between SIMD instructions on their own.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8C15E55-9E71-C4DE-D86B-10668BD3775E}"/>
              </a:ext>
            </a:extLst>
          </p:cNvPr>
          <p:cNvSpPr txBox="1"/>
          <p:nvPr/>
        </p:nvSpPr>
        <p:spPr>
          <a:xfrm>
            <a:off x="6869191" y="2622547"/>
            <a:ext cx="5139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Another aspect we check is the ability of models to translate entire functions from one architecture to another.</a:t>
            </a:r>
          </a:p>
        </p:txBody>
      </p:sp>
      <p:cxnSp>
        <p:nvCxnSpPr>
          <p:cNvPr id="31" name="Google Shape;703;p58">
            <a:extLst>
              <a:ext uri="{FF2B5EF4-FFF2-40B4-BE49-F238E27FC236}">
                <a16:creationId xmlns:a16="http://schemas.microsoft.com/office/drawing/2014/main" id="{A9661782-5A04-CB5D-5C6F-9859641B67BA}"/>
              </a:ext>
            </a:extLst>
          </p:cNvPr>
          <p:cNvCxnSpPr>
            <a:cxnSpLocks/>
            <a:stCxn id="34" idx="0"/>
            <a:endCxn id="4" idx="2"/>
          </p:cNvCxnSpPr>
          <p:nvPr/>
        </p:nvCxnSpPr>
        <p:spPr>
          <a:xfrm flipH="1" flipV="1">
            <a:off x="6096000" y="860167"/>
            <a:ext cx="464848" cy="3504314"/>
          </a:xfrm>
          <a:prstGeom prst="straightConnector1">
            <a:avLst/>
          </a:prstGeom>
          <a:noFill/>
          <a:ln w="19050" cap="rnd" cmpd="sng">
            <a:solidFill>
              <a:schemeClr val="tx1">
                <a:lumMod val="75000"/>
                <a:lumOff val="25000"/>
              </a:schemeClr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357AD23B-7605-5ADE-3009-62E62C3BA5BC}"/>
              </a:ext>
            </a:extLst>
          </p:cNvPr>
          <p:cNvSpPr txBox="1"/>
          <p:nvPr/>
        </p:nvSpPr>
        <p:spPr>
          <a:xfrm>
            <a:off x="4975402" y="4364481"/>
            <a:ext cx="3170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Intermediate</a:t>
            </a:r>
            <a:r>
              <a:rPr lang="el-GR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Phase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A40230E-6606-16A5-A3E0-29BCB728C6E5}"/>
              </a:ext>
            </a:extLst>
          </p:cNvPr>
          <p:cNvSpPr txBox="1"/>
          <p:nvPr/>
        </p:nvSpPr>
        <p:spPr>
          <a:xfrm>
            <a:off x="5420285" y="4703734"/>
            <a:ext cx="28721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Comments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Code</a:t>
            </a:r>
            <a:r>
              <a:rPr lang="el-G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inside tags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Formatting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Responses Consistency</a:t>
            </a:r>
          </a:p>
        </p:txBody>
      </p:sp>
      <p:pic>
        <p:nvPicPr>
          <p:cNvPr id="38" name="Picture 37" descr="A black and white logo&#10;&#10;Description automatically generated">
            <a:extLst>
              <a:ext uri="{FF2B5EF4-FFF2-40B4-BE49-F238E27FC236}">
                <a16:creationId xmlns:a16="http://schemas.microsoft.com/office/drawing/2014/main" id="{053DAD3E-2163-6096-5CF7-E2710DCD22F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9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037" y="6205537"/>
            <a:ext cx="1199327" cy="561041"/>
          </a:xfrm>
          <a:prstGeom prst="rect">
            <a:avLst/>
          </a:prstGeom>
          <a:noFill/>
          <a:effectLst>
            <a:glow>
              <a:schemeClr val="accent1">
                <a:alpha val="40000"/>
              </a:schemeClr>
            </a:glow>
            <a:outerShdw blurRad="50800" dist="50800" dir="5400000" sx="1000" sy="1000" algn="ctr" rotWithShape="0">
              <a:schemeClr val="tx1">
                <a:alpha val="50000"/>
              </a:schemeClr>
            </a:outerShdw>
            <a:softEdge rad="0"/>
          </a:effectLst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B90915D4-58E8-FCE9-8517-F0F35D9D1CE1}"/>
              </a:ext>
            </a:extLst>
          </p:cNvPr>
          <p:cNvSpPr txBox="1"/>
          <p:nvPr/>
        </p:nvSpPr>
        <p:spPr>
          <a:xfrm>
            <a:off x="11383315" y="6450962"/>
            <a:ext cx="67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7/10</a:t>
            </a:r>
          </a:p>
        </p:txBody>
      </p:sp>
    </p:spTree>
    <p:extLst>
      <p:ext uri="{BB962C8B-B14F-4D97-AF65-F5344CB8AC3E}">
        <p14:creationId xmlns:p14="http://schemas.microsoft.com/office/powerpoint/2010/main" val="477004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3E501A2-09BA-8366-C9C3-C7493B54B534}"/>
              </a:ext>
            </a:extLst>
          </p:cNvPr>
          <p:cNvSpPr txBox="1">
            <a:spLocks/>
          </p:cNvSpPr>
          <p:nvPr/>
        </p:nvSpPr>
        <p:spPr>
          <a:xfrm>
            <a:off x="4373483" y="290592"/>
            <a:ext cx="3445033" cy="580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Evaluation Suite</a:t>
            </a:r>
          </a:p>
        </p:txBody>
      </p:sp>
      <p:sp>
        <p:nvSpPr>
          <p:cNvPr id="6" name="Google Shape;696;p58">
            <a:extLst>
              <a:ext uri="{FF2B5EF4-FFF2-40B4-BE49-F238E27FC236}">
                <a16:creationId xmlns:a16="http://schemas.microsoft.com/office/drawing/2014/main" id="{0CA0950F-254D-D5EC-5BF9-6D9E7CBCF5ED}"/>
              </a:ext>
            </a:extLst>
          </p:cNvPr>
          <p:cNvSpPr/>
          <p:nvPr/>
        </p:nvSpPr>
        <p:spPr>
          <a:xfrm>
            <a:off x="1276226" y="3370633"/>
            <a:ext cx="709200" cy="709200"/>
          </a:xfrm>
          <a:prstGeom prst="ellipse">
            <a:avLst/>
          </a:prstGeom>
          <a:solidFill>
            <a:schemeClr val="accent1">
              <a:alpha val="364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Google Shape;696;p58">
            <a:extLst>
              <a:ext uri="{FF2B5EF4-FFF2-40B4-BE49-F238E27FC236}">
                <a16:creationId xmlns:a16="http://schemas.microsoft.com/office/drawing/2014/main" id="{38AC861D-A584-4BCF-0BC1-1C67359AC9C7}"/>
              </a:ext>
            </a:extLst>
          </p:cNvPr>
          <p:cNvSpPr/>
          <p:nvPr/>
        </p:nvSpPr>
        <p:spPr>
          <a:xfrm>
            <a:off x="4046156" y="2632083"/>
            <a:ext cx="709200" cy="709200"/>
          </a:xfrm>
          <a:prstGeom prst="ellipse">
            <a:avLst/>
          </a:prstGeom>
          <a:solidFill>
            <a:schemeClr val="accent1">
              <a:alpha val="364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" name="Google Shape;696;p58">
            <a:extLst>
              <a:ext uri="{FF2B5EF4-FFF2-40B4-BE49-F238E27FC236}">
                <a16:creationId xmlns:a16="http://schemas.microsoft.com/office/drawing/2014/main" id="{BB6990AD-D4E1-1CF0-B810-5B45F310A0B2}"/>
              </a:ext>
            </a:extLst>
          </p:cNvPr>
          <p:cNvSpPr/>
          <p:nvPr/>
        </p:nvSpPr>
        <p:spPr>
          <a:xfrm>
            <a:off x="6994298" y="3622382"/>
            <a:ext cx="709200" cy="709200"/>
          </a:xfrm>
          <a:prstGeom prst="ellipse">
            <a:avLst/>
          </a:prstGeom>
          <a:solidFill>
            <a:schemeClr val="accent1">
              <a:alpha val="364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Google Shape;696;p58">
            <a:extLst>
              <a:ext uri="{FF2B5EF4-FFF2-40B4-BE49-F238E27FC236}">
                <a16:creationId xmlns:a16="http://schemas.microsoft.com/office/drawing/2014/main" id="{A20A31DF-EC9A-E375-8934-3DA6B462F1C4}"/>
              </a:ext>
            </a:extLst>
          </p:cNvPr>
          <p:cNvSpPr/>
          <p:nvPr/>
        </p:nvSpPr>
        <p:spPr>
          <a:xfrm>
            <a:off x="9851975" y="2480169"/>
            <a:ext cx="709200" cy="709200"/>
          </a:xfrm>
          <a:prstGeom prst="ellipse">
            <a:avLst/>
          </a:prstGeom>
          <a:solidFill>
            <a:schemeClr val="accent1">
              <a:alpha val="364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3" name="Picture 12" descr="A black and white image of a graph&#10;&#10;Description automatically generated">
            <a:extLst>
              <a:ext uri="{FF2B5EF4-FFF2-40B4-BE49-F238E27FC236}">
                <a16:creationId xmlns:a16="http://schemas.microsoft.com/office/drawing/2014/main" id="{E230D71A-ACFD-B9A8-D2D8-21EA0E88E6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426" y="3572833"/>
            <a:ext cx="304800" cy="304800"/>
          </a:xfrm>
          <a:prstGeom prst="rect">
            <a:avLst/>
          </a:prstGeom>
        </p:spPr>
      </p:pic>
      <p:pic>
        <p:nvPicPr>
          <p:cNvPr id="15" name="Picture 14" descr="A black and white image of a graph&#10;&#10;Description automatically generated">
            <a:extLst>
              <a:ext uri="{FF2B5EF4-FFF2-40B4-BE49-F238E27FC236}">
                <a16:creationId xmlns:a16="http://schemas.microsoft.com/office/drawing/2014/main" id="{7A941ACE-4A5B-1895-BC6E-556A289D42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6498" y="3835214"/>
            <a:ext cx="304800" cy="304800"/>
          </a:xfrm>
          <a:prstGeom prst="rect">
            <a:avLst/>
          </a:prstGeom>
        </p:spPr>
      </p:pic>
      <p:cxnSp>
        <p:nvCxnSpPr>
          <p:cNvPr id="17" name="Google Shape;703;p58">
            <a:extLst>
              <a:ext uri="{FF2B5EF4-FFF2-40B4-BE49-F238E27FC236}">
                <a16:creationId xmlns:a16="http://schemas.microsoft.com/office/drawing/2014/main" id="{7F7732C7-2488-2118-F61F-6B81822F8B5D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 flipV="1">
            <a:off x="1985426" y="2986683"/>
            <a:ext cx="2060730" cy="738550"/>
          </a:xfrm>
          <a:prstGeom prst="straightConnector1">
            <a:avLst/>
          </a:prstGeom>
          <a:noFill/>
          <a:ln w="19050" cap="rnd" cmpd="sng">
            <a:solidFill>
              <a:schemeClr val="tx1">
                <a:lumMod val="75000"/>
                <a:lumOff val="25000"/>
              </a:schemeClr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0" name="Google Shape;703;p58">
            <a:extLst>
              <a:ext uri="{FF2B5EF4-FFF2-40B4-BE49-F238E27FC236}">
                <a16:creationId xmlns:a16="http://schemas.microsoft.com/office/drawing/2014/main" id="{4FDAC9B1-BF11-101C-E9C0-007691676DDE}"/>
              </a:ext>
            </a:extLst>
          </p:cNvPr>
          <p:cNvCxnSpPr>
            <a:cxnSpLocks/>
            <a:stCxn id="7" idx="6"/>
            <a:endCxn id="8" idx="2"/>
          </p:cNvCxnSpPr>
          <p:nvPr/>
        </p:nvCxnSpPr>
        <p:spPr>
          <a:xfrm>
            <a:off x="4755356" y="2986683"/>
            <a:ext cx="2238942" cy="990299"/>
          </a:xfrm>
          <a:prstGeom prst="straightConnector1">
            <a:avLst/>
          </a:prstGeom>
          <a:noFill/>
          <a:ln w="19050" cap="rnd" cmpd="sng">
            <a:solidFill>
              <a:schemeClr val="tx1">
                <a:lumMod val="75000"/>
                <a:lumOff val="25000"/>
              </a:schemeClr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3" name="Google Shape;703;p58">
            <a:extLst>
              <a:ext uri="{FF2B5EF4-FFF2-40B4-BE49-F238E27FC236}">
                <a16:creationId xmlns:a16="http://schemas.microsoft.com/office/drawing/2014/main" id="{FB8C0E92-CFD6-4073-22B5-B23E41F980BA}"/>
              </a:ext>
            </a:extLst>
          </p:cNvPr>
          <p:cNvCxnSpPr>
            <a:cxnSpLocks/>
            <a:stCxn id="8" idx="6"/>
            <a:endCxn id="9" idx="2"/>
          </p:cNvCxnSpPr>
          <p:nvPr/>
        </p:nvCxnSpPr>
        <p:spPr>
          <a:xfrm flipV="1">
            <a:off x="7703498" y="2834769"/>
            <a:ext cx="2148477" cy="1142213"/>
          </a:xfrm>
          <a:prstGeom prst="straightConnector1">
            <a:avLst/>
          </a:prstGeom>
          <a:noFill/>
          <a:ln w="19050" cap="rnd" cmpd="sng">
            <a:solidFill>
              <a:schemeClr val="tx1">
                <a:lumMod val="75000"/>
                <a:lumOff val="25000"/>
              </a:schemeClr>
            </a:solidFill>
            <a:prstDash val="dot"/>
            <a:round/>
            <a:headEnd type="none" w="med" len="med"/>
            <a:tailEnd type="none" w="med" len="med"/>
          </a:ln>
        </p:spPr>
      </p:cxnSp>
      <p:pic>
        <p:nvPicPr>
          <p:cNvPr id="27" name="Picture 26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56D1B2C-0B1D-FDD6-2452-0D20C78D32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686" y="2845770"/>
            <a:ext cx="372140" cy="372140"/>
          </a:xfrm>
          <a:prstGeom prst="rect">
            <a:avLst/>
          </a:prstGeom>
        </p:spPr>
      </p:pic>
      <p:pic>
        <p:nvPicPr>
          <p:cNvPr id="30" name="Picture 2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F3DD2F6D-B7EF-FEAD-12C6-AA58D95EA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0505" y="2705924"/>
            <a:ext cx="372140" cy="37214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96DCEEFF-93CF-BDE7-37B0-A6D2682F9435}"/>
              </a:ext>
            </a:extLst>
          </p:cNvPr>
          <p:cNvSpPr txBox="1"/>
          <p:nvPr/>
        </p:nvSpPr>
        <p:spPr>
          <a:xfrm>
            <a:off x="677339" y="2761651"/>
            <a:ext cx="1906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Levenshtein Similarity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B79E93F-9E88-6469-6EF8-782CEE853272}"/>
              </a:ext>
            </a:extLst>
          </p:cNvPr>
          <p:cNvSpPr txBox="1"/>
          <p:nvPr/>
        </p:nvSpPr>
        <p:spPr>
          <a:xfrm>
            <a:off x="3447269" y="2010651"/>
            <a:ext cx="1906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Abstract Syntax Tree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EEE825B-6440-7BB0-EF9B-C31EFD83252E}"/>
              </a:ext>
            </a:extLst>
          </p:cNvPr>
          <p:cNvSpPr txBox="1"/>
          <p:nvPr/>
        </p:nvSpPr>
        <p:spPr>
          <a:xfrm>
            <a:off x="6395356" y="2986683"/>
            <a:ext cx="1906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Token Overlap Similarity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F39E26A-F6A0-D37A-9EBA-E5DE50994C2C}"/>
              </a:ext>
            </a:extLst>
          </p:cNvPr>
          <p:cNvSpPr txBox="1"/>
          <p:nvPr/>
        </p:nvSpPr>
        <p:spPr>
          <a:xfrm>
            <a:off x="9252976" y="2111935"/>
            <a:ext cx="190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Line Count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947FD10-568A-E56D-BA59-B3497AA50C6F}"/>
              </a:ext>
            </a:extLst>
          </p:cNvPr>
          <p:cNvSpPr txBox="1"/>
          <p:nvPr/>
        </p:nvSpPr>
        <p:spPr>
          <a:xfrm>
            <a:off x="410540" y="4079833"/>
            <a:ext cx="244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Similarity for syntactic accuracy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A2D994D-0DD2-53CB-4834-BD9907CDABC4}"/>
              </a:ext>
            </a:extLst>
          </p:cNvPr>
          <p:cNvSpPr txBox="1"/>
          <p:nvPr/>
        </p:nvSpPr>
        <p:spPr>
          <a:xfrm>
            <a:off x="3174908" y="3330651"/>
            <a:ext cx="244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Similarity for structural correctness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A581C8B-89F1-E588-A459-2E3F816065A8}"/>
              </a:ext>
            </a:extLst>
          </p:cNvPr>
          <p:cNvSpPr txBox="1"/>
          <p:nvPr/>
        </p:nvSpPr>
        <p:spPr>
          <a:xfrm>
            <a:off x="5874827" y="4342214"/>
            <a:ext cx="29536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Token overlap between model’s response code and expected-correct code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EFF80F0-3F8F-5CE4-A8E1-8D0C0B588C76}"/>
              </a:ext>
            </a:extLst>
          </p:cNvPr>
          <p:cNvSpPr txBox="1"/>
          <p:nvPr/>
        </p:nvSpPr>
        <p:spPr>
          <a:xfrm>
            <a:off x="8986178" y="3189369"/>
            <a:ext cx="24405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Number of response lines – we care about length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9727B63-782F-894C-2DA5-B3ABB4E4C047}"/>
              </a:ext>
            </a:extLst>
          </p:cNvPr>
          <p:cNvSpPr txBox="1"/>
          <p:nvPr/>
        </p:nvSpPr>
        <p:spPr>
          <a:xfrm>
            <a:off x="5317581" y="870800"/>
            <a:ext cx="1556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BLEU</a:t>
            </a:r>
          </a:p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Code-BLEU</a:t>
            </a:r>
          </a:p>
        </p:txBody>
      </p:sp>
      <p:pic>
        <p:nvPicPr>
          <p:cNvPr id="68" name="Picture 67" descr="A black and white logo&#10;&#10;Description automatically generated">
            <a:extLst>
              <a:ext uri="{FF2B5EF4-FFF2-40B4-BE49-F238E27FC236}">
                <a16:creationId xmlns:a16="http://schemas.microsoft.com/office/drawing/2014/main" id="{72CDE570-ABFA-8970-FB9F-9D1E67160F46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9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037" y="6205537"/>
            <a:ext cx="1199327" cy="561041"/>
          </a:xfrm>
          <a:prstGeom prst="rect">
            <a:avLst/>
          </a:prstGeom>
          <a:noFill/>
          <a:effectLst>
            <a:glow>
              <a:schemeClr val="accent1">
                <a:alpha val="40000"/>
              </a:schemeClr>
            </a:glow>
            <a:outerShdw blurRad="50800" dist="50800" dir="5400000" sx="1000" sy="1000" algn="ctr" rotWithShape="0">
              <a:schemeClr val="tx1">
                <a:alpha val="50000"/>
              </a:schemeClr>
            </a:outerShdw>
            <a:softEdge rad="0"/>
          </a:effectLst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4822C1DC-2004-B94E-3297-9113044928D5}"/>
              </a:ext>
            </a:extLst>
          </p:cNvPr>
          <p:cNvSpPr txBox="1"/>
          <p:nvPr/>
        </p:nvSpPr>
        <p:spPr>
          <a:xfrm>
            <a:off x="11383315" y="6450962"/>
            <a:ext cx="67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8/10</a:t>
            </a:r>
          </a:p>
        </p:txBody>
      </p:sp>
      <p:cxnSp>
        <p:nvCxnSpPr>
          <p:cNvPr id="72" name="Google Shape;702;p58">
            <a:extLst>
              <a:ext uri="{FF2B5EF4-FFF2-40B4-BE49-F238E27FC236}">
                <a16:creationId xmlns:a16="http://schemas.microsoft.com/office/drawing/2014/main" id="{62AEC469-1816-35BF-5FC2-30D81E0EF0FD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432264" y="3725233"/>
            <a:ext cx="843962" cy="608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3" name="Google Shape;702;p58">
            <a:extLst>
              <a:ext uri="{FF2B5EF4-FFF2-40B4-BE49-F238E27FC236}">
                <a16:creationId xmlns:a16="http://schemas.microsoft.com/office/drawing/2014/main" id="{E5D2093E-72FF-06ED-2DE5-8DEBA311E9E7}"/>
              </a:ext>
            </a:extLst>
          </p:cNvPr>
          <p:cNvCxnSpPr>
            <a:cxnSpLocks/>
            <a:endCxn id="9" idx="6"/>
          </p:cNvCxnSpPr>
          <p:nvPr/>
        </p:nvCxnSpPr>
        <p:spPr>
          <a:xfrm flipH="1">
            <a:off x="10561175" y="2834769"/>
            <a:ext cx="865574" cy="0"/>
          </a:xfrm>
          <a:prstGeom prst="straightConnector1">
            <a:avLst/>
          </a:prstGeom>
          <a:noFill/>
          <a:ln w="19050" cap="flat" cmpd="sng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52490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47A131F-D5DE-41A5-B4CF-4F345319B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AF4666D-BD98-40A5-A75F-478B98201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8680585-71F9-4721-A998-4974171D2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12BC95C2-2EEC-4F59-ABA8-660B0D059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4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33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610600" y="3276600"/>
            <a:ext cx="3529260" cy="3581398"/>
            <a:chOff x="4114800" y="1423987"/>
            <a:chExt cx="3961542" cy="4007547"/>
          </a:xfrm>
          <a:noFill/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46" name="Top left">
            <a:extLst>
              <a:ext uri="{FF2B5EF4-FFF2-40B4-BE49-F238E27FC236}">
                <a16:creationId xmlns:a16="http://schemas.microsoft.com/office/drawing/2014/main" id="{4210BA9D-B4AC-4A1D-B63B-44F10A9A7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2AB57F67-BA3E-4168-B776-298ABEE40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1A37E474-2AB5-44C2-89C5-00B18BBF0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3C7682BD-43A7-412C-9D1C-C253EDF7F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CE322CA5-5700-49C5-B2F4-5451AEC68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7FF4B5E5-C2CB-47A0-BDC9-D9560C77B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DC206FD4-2993-45C6-A6D2-945277425E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0AC4F993-F14F-4F25-A6AB-1AD9E2A820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1CD13FF4-3251-4983-B074-BD35A9902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56" name="Cross">
            <a:extLst>
              <a:ext uri="{FF2B5EF4-FFF2-40B4-BE49-F238E27FC236}">
                <a16:creationId xmlns:a16="http://schemas.microsoft.com/office/drawing/2014/main" id="{80F56037-8334-4400-9C7A-A3BEFA96A8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945264" y="149792"/>
            <a:ext cx="118872" cy="118872"/>
            <a:chOff x="1175347" y="3733800"/>
            <a:chExt cx="118872" cy="118872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060AD0EB-D554-49C4-9728-C64D6D686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9432895-644F-4E09-97C7-F8DB36AA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0" name="Bottom Right">
            <a:extLst>
              <a:ext uri="{FF2B5EF4-FFF2-40B4-BE49-F238E27FC236}">
                <a16:creationId xmlns:a16="http://schemas.microsoft.com/office/drawing/2014/main" id="{6B310A71-665E-47AB-9D80-2D90F7D92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6AD1AF10-782F-4908-A718-EA87EC7170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62" name="Graphic 157">
              <a:extLst>
                <a:ext uri="{FF2B5EF4-FFF2-40B4-BE49-F238E27FC236}">
                  <a16:creationId xmlns:a16="http://schemas.microsoft.com/office/drawing/2014/main" id="{A935357A-B553-44CD-9376-FE1E60575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71A180B9-74EE-45CB-8BC1-41E1C075852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D0ED6DBC-425A-4959-8ACF-4263EEF2467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1B431B70-9FAD-408D-890D-646D4840455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8E532E75-ACFE-4179-B41D-039B3B768C7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1C81F463-8260-4AAF-9233-3FE29293CD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5D51C233-AAFA-43B0-85ED-E42E8DE5E56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0D7BBAB6-5F70-4658-9F1E-4F56C83F042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2FADCFE9-3879-4BEB-8C66-8CDE96527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10" name="Picture 9" descr="A black and white logo&#10;&#10;Description automatically generated">
            <a:extLst>
              <a:ext uri="{FF2B5EF4-FFF2-40B4-BE49-F238E27FC236}">
                <a16:creationId xmlns:a16="http://schemas.microsoft.com/office/drawing/2014/main" id="{C6F84BCA-4F5E-CF89-4BD9-682A8311C0F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9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037" y="6205537"/>
            <a:ext cx="1199327" cy="561041"/>
          </a:xfrm>
          <a:prstGeom prst="rect">
            <a:avLst/>
          </a:prstGeom>
          <a:noFill/>
          <a:effectLst>
            <a:glow>
              <a:schemeClr val="accent1">
                <a:alpha val="40000"/>
              </a:schemeClr>
            </a:glow>
            <a:outerShdw blurRad="50800" dist="50800" dir="5400000" sx="1000" sy="1000" algn="ctr" rotWithShape="0">
              <a:schemeClr val="tx1">
                <a:alpha val="50000"/>
              </a:schemeClr>
            </a:outerShdw>
            <a:softEdge rad="0"/>
          </a:effectLst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36E6C9B-9D7A-5A9B-808A-0422AED1C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52538"/>
              </p:ext>
            </p:extLst>
          </p:nvPr>
        </p:nvGraphicFramePr>
        <p:xfrm>
          <a:off x="579880" y="1368437"/>
          <a:ext cx="11029188" cy="436779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96004">
                  <a:extLst>
                    <a:ext uri="{9D8B030D-6E8A-4147-A177-3AD203B41FA5}">
                      <a16:colId xmlns:a16="http://schemas.microsoft.com/office/drawing/2014/main" val="4052061735"/>
                    </a:ext>
                  </a:extLst>
                </a:gridCol>
                <a:gridCol w="893135">
                  <a:extLst>
                    <a:ext uri="{9D8B030D-6E8A-4147-A177-3AD203B41FA5}">
                      <a16:colId xmlns:a16="http://schemas.microsoft.com/office/drawing/2014/main" val="314190316"/>
                    </a:ext>
                  </a:extLst>
                </a:gridCol>
                <a:gridCol w="933929">
                  <a:extLst>
                    <a:ext uri="{9D8B030D-6E8A-4147-A177-3AD203B41FA5}">
                      <a16:colId xmlns:a16="http://schemas.microsoft.com/office/drawing/2014/main" val="3826919687"/>
                    </a:ext>
                  </a:extLst>
                </a:gridCol>
                <a:gridCol w="1000765">
                  <a:extLst>
                    <a:ext uri="{9D8B030D-6E8A-4147-A177-3AD203B41FA5}">
                      <a16:colId xmlns:a16="http://schemas.microsoft.com/office/drawing/2014/main" val="1437506455"/>
                    </a:ext>
                  </a:extLst>
                </a:gridCol>
                <a:gridCol w="1000765">
                  <a:extLst>
                    <a:ext uri="{9D8B030D-6E8A-4147-A177-3AD203B41FA5}">
                      <a16:colId xmlns:a16="http://schemas.microsoft.com/office/drawing/2014/main" val="3704154107"/>
                    </a:ext>
                  </a:extLst>
                </a:gridCol>
                <a:gridCol w="1000765">
                  <a:extLst>
                    <a:ext uri="{9D8B030D-6E8A-4147-A177-3AD203B41FA5}">
                      <a16:colId xmlns:a16="http://schemas.microsoft.com/office/drawing/2014/main" val="2949640846"/>
                    </a:ext>
                  </a:extLst>
                </a:gridCol>
                <a:gridCol w="1000765">
                  <a:extLst>
                    <a:ext uri="{9D8B030D-6E8A-4147-A177-3AD203B41FA5}">
                      <a16:colId xmlns:a16="http://schemas.microsoft.com/office/drawing/2014/main" val="937031157"/>
                    </a:ext>
                  </a:extLst>
                </a:gridCol>
                <a:gridCol w="1000765">
                  <a:extLst>
                    <a:ext uri="{9D8B030D-6E8A-4147-A177-3AD203B41FA5}">
                      <a16:colId xmlns:a16="http://schemas.microsoft.com/office/drawing/2014/main" val="4007057791"/>
                    </a:ext>
                  </a:extLst>
                </a:gridCol>
                <a:gridCol w="1000765">
                  <a:extLst>
                    <a:ext uri="{9D8B030D-6E8A-4147-A177-3AD203B41FA5}">
                      <a16:colId xmlns:a16="http://schemas.microsoft.com/office/drawing/2014/main" val="3679103397"/>
                    </a:ext>
                  </a:extLst>
                </a:gridCol>
                <a:gridCol w="1000765">
                  <a:extLst>
                    <a:ext uri="{9D8B030D-6E8A-4147-A177-3AD203B41FA5}">
                      <a16:colId xmlns:a16="http://schemas.microsoft.com/office/drawing/2014/main" val="1962273840"/>
                    </a:ext>
                  </a:extLst>
                </a:gridCol>
                <a:gridCol w="1000765">
                  <a:extLst>
                    <a:ext uri="{9D8B030D-6E8A-4147-A177-3AD203B41FA5}">
                      <a16:colId xmlns:a16="http://schemas.microsoft.com/office/drawing/2014/main" val="2081194795"/>
                    </a:ext>
                  </a:extLst>
                </a:gridCol>
              </a:tblGrid>
              <a:tr h="4308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Model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Levenshtein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AST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Token Overlap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Weighted Score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Line Count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Levenshtein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AST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Token Overlap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Weighted Score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Line Count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8544639"/>
                  </a:ext>
                </a:extLst>
              </a:tr>
              <a:tr h="4308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neural-chat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0.9702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0.9091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0.8947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0.9368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0.7345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0.6071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0.6694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309303"/>
                  </a:ext>
                </a:extLst>
              </a:tr>
              <a:tr h="4308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codestral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0.9281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0.9167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0.9048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0.3708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0.3385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0.3016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0.3472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0824468"/>
                  </a:ext>
                </a:extLst>
              </a:tr>
              <a:tr h="33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nemotron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0.791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0.8976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0.8043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0.8257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0.6728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0.4315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0.3116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0.3872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9325096"/>
                  </a:ext>
                </a:extLst>
              </a:tr>
              <a:tr h="33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solar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0.9459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0.8636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0.9097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0.7343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0.5405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0.6293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2040186"/>
                  </a:ext>
                </a:extLst>
              </a:tr>
              <a:tr h="33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codellama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0.89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0.875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0.8571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0.8789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0.2143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0.2211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0.1868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0.2108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1614293"/>
                  </a:ext>
                </a:extLst>
              </a:tr>
              <a:tr h="33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codegemma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0.9435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0.7391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0.8335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0.9474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0.7391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0.8354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3803803"/>
                  </a:ext>
                </a:extLst>
              </a:tr>
              <a:tr h="33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llama3.2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0.897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0.7391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0.8102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0.2987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0.2424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0.1875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0.2596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7912049"/>
                  </a:ext>
                </a:extLst>
              </a:tr>
              <a:tr h="33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qwen2.5:14b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0.7861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0.6562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0.6207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0.7141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0.5983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0.3878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0.3478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0.4851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7017567"/>
                  </a:ext>
                </a:extLst>
              </a:tr>
              <a:tr h="33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qwen2.5-coder:7b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0.7598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0.625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0.5667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0.6807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0.2996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0.3134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0.2812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0.3001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47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8399310"/>
                  </a:ext>
                </a:extLst>
              </a:tr>
              <a:tr h="33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phi3:medium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0.7172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0.64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0.5217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0.6549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0.6051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0.4706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0.4194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0.5276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3559555"/>
                  </a:ext>
                </a:extLst>
              </a:tr>
              <a:tr h="33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codellama:70b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0.5928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0.5676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0.5667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0.7174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0.7333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0.7037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0.7194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169654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A948F49A-76CD-7CD4-D493-6CDF6A9BEEC2}"/>
              </a:ext>
            </a:extLst>
          </p:cNvPr>
          <p:cNvSpPr txBox="1"/>
          <p:nvPr/>
        </p:nvSpPr>
        <p:spPr>
          <a:xfrm>
            <a:off x="11383315" y="6450962"/>
            <a:ext cx="67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9/10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9EFF444-B47A-46EE-36C9-22A2E4A7FE36}"/>
              </a:ext>
            </a:extLst>
          </p:cNvPr>
          <p:cNvSpPr txBox="1">
            <a:spLocks/>
          </p:cNvSpPr>
          <p:nvPr/>
        </p:nvSpPr>
        <p:spPr>
          <a:xfrm>
            <a:off x="4292540" y="304413"/>
            <a:ext cx="3603869" cy="580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Results Analysis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40A33F4-AD31-1A6F-74AB-38A4A01DA22D}"/>
              </a:ext>
            </a:extLst>
          </p:cNvPr>
          <p:cNvSpPr txBox="1"/>
          <p:nvPr/>
        </p:nvSpPr>
        <p:spPr>
          <a:xfrm>
            <a:off x="1934068" y="1061393"/>
            <a:ext cx="4069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Modelfile with custom SYSTEM directive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4D96D88-0D89-9C92-9DCB-FA317ADE0D45}"/>
              </a:ext>
            </a:extLst>
          </p:cNvPr>
          <p:cNvSpPr txBox="1"/>
          <p:nvPr/>
        </p:nvSpPr>
        <p:spPr>
          <a:xfrm>
            <a:off x="6782180" y="1066901"/>
            <a:ext cx="43981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Modelfile without custom SYSTEM directive</a:t>
            </a:r>
          </a:p>
        </p:txBody>
      </p:sp>
    </p:spTree>
    <p:extLst>
      <p:ext uri="{BB962C8B-B14F-4D97-AF65-F5344CB8AC3E}">
        <p14:creationId xmlns:p14="http://schemas.microsoft.com/office/powerpoint/2010/main" val="2079145789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LightSeedRightStep">
      <a:dk1>
        <a:srgbClr val="000000"/>
      </a:dk1>
      <a:lt1>
        <a:srgbClr val="FFFFFF"/>
      </a:lt1>
      <a:dk2>
        <a:srgbClr val="303920"/>
      </a:dk2>
      <a:lt2>
        <a:srgbClr val="E2E5E8"/>
      </a:lt2>
      <a:accent1>
        <a:srgbClr val="CF965C"/>
      </a:accent1>
      <a:accent2>
        <a:srgbClr val="ACA454"/>
      </a:accent2>
      <a:accent3>
        <a:srgbClr val="93AA65"/>
      </a:accent3>
      <a:accent4>
        <a:srgbClr val="6EB357"/>
      </a:accent4>
      <a:accent5>
        <a:srgbClr val="5DB26B"/>
      </a:accent5>
      <a:accent6>
        <a:srgbClr val="56B18B"/>
      </a:accent6>
      <a:hlink>
        <a:srgbClr val="6084A9"/>
      </a:hlink>
      <a:folHlink>
        <a:srgbClr val="7F7F7F"/>
      </a:folHlink>
    </a:clrScheme>
    <a:fontScheme name="Custom 23">
      <a:majorFont>
        <a:latin typeface="Rockwell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654</TotalTime>
  <Words>799</Words>
  <Application>Microsoft Macintosh PowerPoint</Application>
  <PresentationFormat>Widescreen</PresentationFormat>
  <Paragraphs>253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Aptos</vt:lpstr>
      <vt:lpstr>Aptos Narrow</vt:lpstr>
      <vt:lpstr>Arial</vt:lpstr>
      <vt:lpstr>Avenir Next LT Pro</vt:lpstr>
      <vt:lpstr>AvenirNext LT Pro Medium</vt:lpstr>
      <vt:lpstr>Montserrat</vt:lpstr>
      <vt:lpstr>PT Sans</vt:lpstr>
      <vt:lpstr>Rockwell</vt:lpstr>
      <vt:lpstr>Segoe UI</vt:lpstr>
      <vt:lpstr>Wingdings</vt:lpstr>
      <vt:lpstr>ExploreVTI</vt:lpstr>
      <vt:lpstr>Leveraging LLMs for SIMD Optimization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ΜΕΡΜΙΓΚΗΣ ΓΕΩΡΓΙΟΣ</dc:creator>
  <cp:lastModifiedBy>ΜΕΡΜΙΓΚΗΣ ΓΕΩΡΓΙΟΣ</cp:lastModifiedBy>
  <cp:revision>77</cp:revision>
  <dcterms:created xsi:type="dcterms:W3CDTF">2024-11-25T16:57:38Z</dcterms:created>
  <dcterms:modified xsi:type="dcterms:W3CDTF">2024-12-03T14:30:53Z</dcterms:modified>
</cp:coreProperties>
</file>